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8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158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5390C9-2C9B-9430-B245-4732CBAA3B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0348AF2-3B34-B4C7-5239-CC14C53192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965E096-1EE9-34C1-C296-9CEAA96F0D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591EA-A2E9-4CB6-8D16-97BF3BEE2650}" type="datetimeFigureOut">
              <a:rPr lang="ru-RU" smtClean="0"/>
              <a:t>18.07.2026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88FFA43-4976-6B20-B689-9BD885993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37E35F0-8ED9-2B2D-A41D-00C272AE9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5B87A-7496-4BB4-BAAC-C19ED68E86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1358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1362D3-AC8B-7C14-99E8-097C1451F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05844A5-B2D9-7C7E-C46A-A4889FF619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D0AE976-E0B4-C271-37C3-D2F1042822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591EA-A2E9-4CB6-8D16-97BF3BEE2650}" type="datetimeFigureOut">
              <a:rPr lang="ru-RU" smtClean="0"/>
              <a:t>18.07.2026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EDD0299-396C-E4C8-45CE-587C5F9FD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85897D6-6665-CF94-A8C8-72D25E600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5B87A-7496-4BB4-BAAC-C19ED68E86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169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94D29F-676A-08B3-8705-5717AECEF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96B3A5D-48E2-D4B6-4436-F5C0887D28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AE61691-ADB4-6704-2E24-F299108E6D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591EA-A2E9-4CB6-8D16-97BF3BEE2650}" type="datetimeFigureOut">
              <a:rPr lang="ru-RU" smtClean="0"/>
              <a:t>18.07.2026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816A752-C945-1412-A3B0-515F8F683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0595F79-DBA8-D314-909D-424CA7B26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5B87A-7496-4BB4-BAAC-C19ED68E86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5610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64A20B-E194-2759-0192-65A4C16D1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F334051-FC2F-A8EA-AF4C-3C9E3FCDB8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A235EB9-D14A-681A-7552-D6CB8B2120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3DFC4F0-39DC-31DD-75B0-D063EF291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591EA-A2E9-4CB6-8D16-97BF3BEE2650}" type="datetimeFigureOut">
              <a:rPr lang="ru-RU" smtClean="0"/>
              <a:t>18.07.2026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E2F4E2F-613F-C29F-45C0-CE527C33D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48B9F65-947C-0BDF-98B3-0DC2232F4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5B87A-7496-4BB4-BAAC-C19ED68E86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7501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9C7C9E-B2D9-3BCC-205C-DD7BFCD94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76F43BE-0D18-C91F-530F-F190E4CB2E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C4F4CBF-D03E-4214-039B-4A6D838419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D567A8A-826D-A63C-A33C-22A3D2E704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54ABBBE-AF0A-5C0B-0399-D3047D7784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35F449A-CB3C-14C2-7891-BCEA5E82B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591EA-A2E9-4CB6-8D16-97BF3BEE2650}" type="datetimeFigureOut">
              <a:rPr lang="ru-RU" smtClean="0"/>
              <a:t>18.07.2026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1090F72-8A82-70ED-0053-290BB9DC4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E4BCF9-05BF-5B4A-0294-EE0CDD9635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5B87A-7496-4BB4-BAAC-C19ED68E86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786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FD5E1-C4DA-30A2-80E7-71A072677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80116CD-67F6-3728-494F-E9B42CF43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591EA-A2E9-4CB6-8D16-97BF3BEE2650}" type="datetimeFigureOut">
              <a:rPr lang="ru-RU" smtClean="0"/>
              <a:t>18.07.2026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54D7B0C-2E75-A3F4-D594-DCE1FDCCAB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4CE14E4-99B4-9D10-42E8-4EFDA72524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5B87A-7496-4BB4-BAAC-C19ED68E86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9137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B83C3C1A-26BE-E4EC-81B9-9DC2CE72A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591EA-A2E9-4CB6-8D16-97BF3BEE2650}" type="datetimeFigureOut">
              <a:rPr lang="ru-RU" smtClean="0"/>
              <a:t>18.07.2026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54AA981-0FEF-ACCF-FE9D-54D4FC4C3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D2AC6A7-5E2E-266D-A86F-2AA563360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5B87A-7496-4BB4-BAAC-C19ED68E86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5328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B90220-9502-944C-E38B-F3B04C764B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55EAE2-3C6D-C6D7-92D1-6AD3D3D0AC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F9E4C70-7928-6164-C3BB-9D4746B9F6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D18AC6C-641E-AA41-DEB8-29E0573B8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591EA-A2E9-4CB6-8D16-97BF3BEE2650}" type="datetimeFigureOut">
              <a:rPr lang="ru-RU" smtClean="0"/>
              <a:t>18.07.2026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9F791F2-477C-3905-318B-5797FCEBE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C4AC696-FB00-3063-2A42-2D7309936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5B87A-7496-4BB4-BAAC-C19ED68E86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6014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69707A-D1D8-01E4-2EDD-1DB91125CD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216C358-11EC-E0DC-A8FD-0BA04FD4DA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8071B4A-F4C5-4626-FC29-C3DF7F9389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733C6FB-6836-925B-CA88-2B554B036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591EA-A2E9-4CB6-8D16-97BF3BEE2650}" type="datetimeFigureOut">
              <a:rPr lang="ru-RU" smtClean="0"/>
              <a:t>18.07.2026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2FB401B-C7D6-E78D-7B07-B63EC638D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F3C3CD2-09C7-51CC-8223-75094B0CD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5B87A-7496-4BB4-BAAC-C19ED68E86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954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2BEA5C-2DD6-A8A3-7CCC-7EBC0BF172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38469DB-028C-3A80-9CE3-7A602A3D2E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14174D5-F6DF-C564-F08D-7695344A8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591EA-A2E9-4CB6-8D16-97BF3BEE2650}" type="datetimeFigureOut">
              <a:rPr lang="ru-RU" smtClean="0"/>
              <a:t>18.07.2026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44635D0-34C5-E9C7-937A-5B60E2C8A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E4259B4-EE40-4075-8DC1-AC7F6A6C3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5B87A-7496-4BB4-BAAC-C19ED68E86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5239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09CE7E2-DE7B-3F15-EE21-9776039916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0FB8F4F-7574-8344-F6D0-E8EF4365B9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9112BE4-8992-44D1-7B2F-26814EB430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591EA-A2E9-4CB6-8D16-97BF3BEE2650}" type="datetimeFigureOut">
              <a:rPr lang="ru-RU" smtClean="0"/>
              <a:t>18.07.2026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F5152C9-05E5-4E93-B387-34386845FC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629F9F2-BD0C-6AC3-875E-AB1C8C5604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5B87A-7496-4BB4-BAAC-C19ED68E86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8879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19B7D5-29A6-6D42-03BE-F33D2C8F6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A5F39DB-6EF4-29DB-5973-7E421B5EE4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502332D-5E0D-07C4-0DBD-429B520B36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AC591EA-A2E9-4CB6-8D16-97BF3BEE2650}" type="datetimeFigureOut">
              <a:rPr lang="ru-RU" smtClean="0"/>
              <a:t>18.07.2026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1B45D83-22BC-BAD2-0229-ED1B69E185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A5830AD-B0E3-AB06-1DE2-4DE9C8D6BA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75B87A-7496-4BB4-BAAC-C19ED68E86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0758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286AF55-7363-C3C1-EAB9-8A0DAB2DB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7001" y="-2667002"/>
            <a:ext cx="6858001" cy="12192002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6490F8-EBBE-8D50-2EB6-6DEAF80FDA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3266" y="2009878"/>
            <a:ext cx="10065467" cy="1813376"/>
          </a:xfrm>
          <a:solidFill>
            <a:schemeClr val="bg1">
              <a:alpha val="92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4400" dirty="0"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Неформальные молодёжные практики: </a:t>
            </a:r>
            <a:br>
              <a:rPr lang="ru-RU" sz="4400" dirty="0"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</a:br>
            <a:r>
              <a:rPr lang="ru-RU" sz="4400" dirty="0"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от актуальных исследований — </a:t>
            </a:r>
            <a:br>
              <a:rPr lang="ru-RU" sz="4400" dirty="0"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</a:br>
            <a:r>
              <a:rPr lang="ru-RU" sz="4400" dirty="0"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к вектору развития библиотеки</a:t>
            </a: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CBD70058-F6A0-3E83-F3A4-F6132EBC8E0E}"/>
              </a:ext>
            </a:extLst>
          </p:cNvPr>
          <p:cNvSpPr txBox="1">
            <a:spLocks/>
          </p:cNvSpPr>
          <p:nvPr/>
        </p:nvSpPr>
        <p:spPr>
          <a:xfrm>
            <a:off x="8057320" y="5406886"/>
            <a:ext cx="3246784" cy="1133063"/>
          </a:xfrm>
          <a:prstGeom prst="rect">
            <a:avLst/>
          </a:prstGeom>
          <a:solidFill>
            <a:schemeClr val="bg1">
              <a:alpha val="92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dirty="0"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Несмеянова Анастасия,</a:t>
            </a:r>
          </a:p>
          <a:p>
            <a:pPr algn="l"/>
            <a:r>
              <a:rPr lang="ru-RU" sz="1800" dirty="0"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ведущий специалист Центра гуманитарных проектов</a:t>
            </a:r>
            <a:br>
              <a:rPr lang="en-US" sz="1800" dirty="0"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</a:br>
            <a:r>
              <a:rPr lang="ru-RU" sz="1800" dirty="0"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и исследований РГБМ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0CE94CF-451D-F906-B2E0-18A9B9C3AA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4258" y="5406887"/>
            <a:ext cx="1133062" cy="1133063"/>
          </a:xfrm>
          <a:prstGeom prst="rect">
            <a:avLst/>
          </a:prstGeom>
          <a:solidFill>
            <a:schemeClr val="bg1">
              <a:alpha val="93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18154219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C2B8213-14F6-1E6D-6C7C-9A20D3A47D7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442" t="17800" r="13733" b="27207"/>
          <a:stretch/>
        </p:blipFill>
        <p:spPr>
          <a:xfrm rot="10058110" flipH="1" flipV="1">
            <a:off x="9446696" y="524274"/>
            <a:ext cx="1599143" cy="1558140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E28D42D-00D0-2236-198D-5819B664BFB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671" t="25110" b="15728"/>
          <a:stretch/>
        </p:blipFill>
        <p:spPr>
          <a:xfrm>
            <a:off x="140935" y="-2"/>
            <a:ext cx="2831287" cy="2716697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9E73561B-AD4C-CC3C-D0B0-2B3287F2F7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51868" y="567837"/>
            <a:ext cx="6646692" cy="18440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Идея объединить исследование неформальных увлечений молодёжи и собственно библиотечную сферу дала старт проекту РГБМ </a:t>
            </a:r>
            <a:r>
              <a:rPr lang="ru-RU" sz="2000" dirty="0">
                <a:highlight>
                  <a:srgbClr val="FFFF00"/>
                </a:highlight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«Неформальные молодёжные сообщества в пространстве библиотеки»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588B05-7760-2C43-4C2C-AD4D736602F5}"/>
              </a:ext>
            </a:extLst>
          </p:cNvPr>
          <p:cNvSpPr txBox="1"/>
          <p:nvPr/>
        </p:nvSpPr>
        <p:spPr>
          <a:xfrm>
            <a:off x="3285230" y="2883067"/>
            <a:ext cx="5877339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sz="2000" dirty="0"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Цели проекта: </a:t>
            </a:r>
          </a:p>
          <a:p>
            <a:pPr marL="514350" indent="-514350">
              <a:buAutoNum type="arabicPeriod"/>
            </a:pPr>
            <a:r>
              <a:rPr lang="ru-RU" sz="2000" dirty="0"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Поиск неочевидных решений для привлечения в библиотеки новой аудитории, реализация субкультурных интересов молодёжи в области искусства и культуры.</a:t>
            </a:r>
          </a:p>
          <a:p>
            <a:pPr marL="514350" indent="-514350">
              <a:buAutoNum type="arabicPeriod"/>
            </a:pPr>
            <a:r>
              <a:rPr lang="ru-RU" sz="2000" dirty="0"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Создание площадки для молодых исследователей, которые изучают неформальные молодёжные сообщества и практики в городской среде. 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C1E4BE4-E7FB-FFCC-2EDE-FFD01B157B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4814" y="2049466"/>
            <a:ext cx="1418610" cy="141861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ECDAB1B-9EC5-CEBF-AAE7-272D9B1D5BC0}"/>
              </a:ext>
            </a:extLst>
          </p:cNvPr>
          <p:cNvSpPr txBox="1"/>
          <p:nvPr/>
        </p:nvSpPr>
        <p:spPr>
          <a:xfrm rot="5400000">
            <a:off x="9699124" y="2661793"/>
            <a:ext cx="147496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dirty="0"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подробнее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DADB698-7FDC-7030-C1C9-78FECEE724D2}"/>
              </a:ext>
            </a:extLst>
          </p:cNvPr>
          <p:cNvSpPr txBox="1"/>
          <p:nvPr/>
        </p:nvSpPr>
        <p:spPr>
          <a:xfrm>
            <a:off x="10293284" y="3323260"/>
            <a:ext cx="147496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dirty="0"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о проекте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8717624-1941-7EFA-8DE7-4887D1D9FE1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18212" b="13812"/>
          <a:stretch/>
        </p:blipFill>
        <p:spPr>
          <a:xfrm>
            <a:off x="9871470" y="4468117"/>
            <a:ext cx="2318591" cy="234350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CEB427D-A5A7-087A-E5F1-598F105E60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8229" y="3569716"/>
            <a:ext cx="2342648" cy="2160104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BC0BDBA-9370-4605-4182-6DEB30F8E5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850667">
            <a:off x="2177041" y="5206485"/>
            <a:ext cx="708992" cy="114229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FB053BF8-C6E3-AD1A-5C55-F4A2D499E38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9669928">
            <a:off x="533475" y="2678182"/>
            <a:ext cx="1219785" cy="1290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0989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47D4757-6027-0601-7038-F80D2687F1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F67792FD-EDA3-7212-B3C8-7CEF210D56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5297" y="1378646"/>
            <a:ext cx="6439452" cy="4100705"/>
          </a:xfrm>
          <a:solidFill>
            <a:schemeClr val="bg1">
              <a:alpha val="94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>
                <a:highlight>
                  <a:srgbClr val="FFFF00"/>
                </a:highlight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Основные векторы работы библиотек </a:t>
            </a:r>
            <a:br>
              <a:rPr lang="ru-RU" sz="2000" b="1" dirty="0">
                <a:highlight>
                  <a:srgbClr val="FFFF00"/>
                </a:highlight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</a:br>
            <a:r>
              <a:rPr lang="ru-RU" sz="2000" b="1" dirty="0">
                <a:highlight>
                  <a:srgbClr val="FFFF00"/>
                </a:highlight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с неформальной молодёжью:</a:t>
            </a:r>
          </a:p>
          <a:p>
            <a:r>
              <a:rPr lang="ru-RU" sz="2000" b="1" dirty="0" err="1"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Фандомы</a:t>
            </a:r>
            <a:r>
              <a:rPr lang="ru-RU" sz="2000" b="1" dirty="0"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 и гик-культура, в частности — настольные ролевые игры</a:t>
            </a:r>
          </a:p>
          <a:p>
            <a:r>
              <a:rPr lang="ru-RU" sz="2000" b="1" dirty="0"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Популярная культура и неформальная мода Восточной Азии</a:t>
            </a:r>
          </a:p>
          <a:p>
            <a:r>
              <a:rPr lang="ru-RU" sz="2000" b="1" dirty="0"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Комикс-культура</a:t>
            </a:r>
            <a:br>
              <a:rPr lang="ru-RU" sz="2000" dirty="0"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</a:br>
            <a:endParaRPr lang="ru-RU" sz="2000" dirty="0">
              <a:latin typeface="Cascadia Mono SemiBold" panose="020B0609020000020004" pitchFamily="49" charset="0"/>
              <a:ea typeface="Cascadia Mono SemiBold" panose="020B0609020000020004" pitchFamily="49" charset="0"/>
              <a:cs typeface="Cascadia Mono SemiBold" panose="020B0609020000020004" pitchFamily="49" charset="0"/>
            </a:endParaRPr>
          </a:p>
          <a:p>
            <a:pPr marL="0" indent="0">
              <a:buNone/>
            </a:pPr>
            <a:r>
              <a:rPr lang="ru-RU" sz="2000" b="1" dirty="0">
                <a:highlight>
                  <a:srgbClr val="FFFF00"/>
                </a:highlight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Перспективные направления:</a:t>
            </a:r>
          </a:p>
          <a:p>
            <a:r>
              <a:rPr lang="ru-RU" sz="2000" dirty="0"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Интересы музыкально-имиджевых субкультур</a:t>
            </a:r>
          </a:p>
          <a:p>
            <a:r>
              <a:rPr lang="ru-RU" sz="2000" dirty="0"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DIY-практики (например, коллажный клуб)</a:t>
            </a:r>
          </a:p>
          <a:p>
            <a:pPr marL="0" indent="0">
              <a:buNone/>
            </a:pPr>
            <a:endParaRPr lang="ru-RU" sz="2000" dirty="0">
              <a:latin typeface="Cascadia Mono SemiBold" panose="020B0609020000020004" pitchFamily="49" charset="0"/>
              <a:ea typeface="Cascadia Mono SemiBold" panose="020B0609020000020004" pitchFamily="49" charset="0"/>
              <a:cs typeface="Cascadia Mono SemiBold" panose="020B0609020000020004" pitchFamily="49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0102758-0777-2CC9-6EA4-6265DA31DC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421" y="503233"/>
            <a:ext cx="4201258" cy="2786616"/>
          </a:xfrm>
          <a:prstGeom prst="rect">
            <a:avLst/>
          </a:prstGeom>
          <a:ln w="63500">
            <a:solidFill>
              <a:srgbClr val="FF98D6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4201258"/>
                      <a:gd name="connsiteY0" fmla="*/ 0 h 2786616"/>
                      <a:gd name="connsiteX1" fmla="*/ 684205 w 4201258"/>
                      <a:gd name="connsiteY1" fmla="*/ 0 h 2786616"/>
                      <a:gd name="connsiteX2" fmla="*/ 1326397 w 4201258"/>
                      <a:gd name="connsiteY2" fmla="*/ 0 h 2786616"/>
                      <a:gd name="connsiteX3" fmla="*/ 1926577 w 4201258"/>
                      <a:gd name="connsiteY3" fmla="*/ 0 h 2786616"/>
                      <a:gd name="connsiteX4" fmla="*/ 2526757 w 4201258"/>
                      <a:gd name="connsiteY4" fmla="*/ 0 h 2786616"/>
                      <a:gd name="connsiteX5" fmla="*/ 3210961 w 4201258"/>
                      <a:gd name="connsiteY5" fmla="*/ 0 h 2786616"/>
                      <a:gd name="connsiteX6" fmla="*/ 4201258 w 4201258"/>
                      <a:gd name="connsiteY6" fmla="*/ 0 h 2786616"/>
                      <a:gd name="connsiteX7" fmla="*/ 4201258 w 4201258"/>
                      <a:gd name="connsiteY7" fmla="*/ 613056 h 2786616"/>
                      <a:gd name="connsiteX8" fmla="*/ 4201258 w 4201258"/>
                      <a:gd name="connsiteY8" fmla="*/ 1337576 h 2786616"/>
                      <a:gd name="connsiteX9" fmla="*/ 4201258 w 4201258"/>
                      <a:gd name="connsiteY9" fmla="*/ 1950631 h 2786616"/>
                      <a:gd name="connsiteX10" fmla="*/ 4201258 w 4201258"/>
                      <a:gd name="connsiteY10" fmla="*/ 2786616 h 2786616"/>
                      <a:gd name="connsiteX11" fmla="*/ 3685103 w 4201258"/>
                      <a:gd name="connsiteY11" fmla="*/ 2786616 h 2786616"/>
                      <a:gd name="connsiteX12" fmla="*/ 3000899 w 4201258"/>
                      <a:gd name="connsiteY12" fmla="*/ 2786616 h 2786616"/>
                      <a:gd name="connsiteX13" fmla="*/ 2442731 w 4201258"/>
                      <a:gd name="connsiteY13" fmla="*/ 2786616 h 2786616"/>
                      <a:gd name="connsiteX14" fmla="*/ 1758527 w 4201258"/>
                      <a:gd name="connsiteY14" fmla="*/ 2786616 h 2786616"/>
                      <a:gd name="connsiteX15" fmla="*/ 1242372 w 4201258"/>
                      <a:gd name="connsiteY15" fmla="*/ 2786616 h 2786616"/>
                      <a:gd name="connsiteX16" fmla="*/ 768230 w 4201258"/>
                      <a:gd name="connsiteY16" fmla="*/ 2786616 h 2786616"/>
                      <a:gd name="connsiteX17" fmla="*/ 0 w 4201258"/>
                      <a:gd name="connsiteY17" fmla="*/ 2786616 h 2786616"/>
                      <a:gd name="connsiteX18" fmla="*/ 0 w 4201258"/>
                      <a:gd name="connsiteY18" fmla="*/ 2062096 h 2786616"/>
                      <a:gd name="connsiteX19" fmla="*/ 0 w 4201258"/>
                      <a:gd name="connsiteY19" fmla="*/ 1449040 h 2786616"/>
                      <a:gd name="connsiteX20" fmla="*/ 0 w 4201258"/>
                      <a:gd name="connsiteY20" fmla="*/ 696654 h 2786616"/>
                      <a:gd name="connsiteX21" fmla="*/ 0 w 4201258"/>
                      <a:gd name="connsiteY21" fmla="*/ 0 h 27866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</a:cxnLst>
                    <a:rect l="l" t="t" r="r" b="b"/>
                    <a:pathLst>
                      <a:path w="4201258" h="2786616" fill="none" extrusionOk="0">
                        <a:moveTo>
                          <a:pt x="0" y="0"/>
                        </a:moveTo>
                        <a:cubicBezTo>
                          <a:pt x="150901" y="-5075"/>
                          <a:pt x="493571" y="-11577"/>
                          <a:pt x="684205" y="0"/>
                        </a:cubicBezTo>
                        <a:cubicBezTo>
                          <a:pt x="874840" y="11577"/>
                          <a:pt x="1184781" y="-16181"/>
                          <a:pt x="1326397" y="0"/>
                        </a:cubicBezTo>
                        <a:cubicBezTo>
                          <a:pt x="1468013" y="16181"/>
                          <a:pt x="1658981" y="-18693"/>
                          <a:pt x="1926577" y="0"/>
                        </a:cubicBezTo>
                        <a:cubicBezTo>
                          <a:pt x="2194173" y="18693"/>
                          <a:pt x="2364782" y="7530"/>
                          <a:pt x="2526757" y="0"/>
                        </a:cubicBezTo>
                        <a:cubicBezTo>
                          <a:pt x="2688732" y="-7530"/>
                          <a:pt x="2996296" y="47"/>
                          <a:pt x="3210961" y="0"/>
                        </a:cubicBezTo>
                        <a:cubicBezTo>
                          <a:pt x="3425626" y="-47"/>
                          <a:pt x="3972112" y="9018"/>
                          <a:pt x="4201258" y="0"/>
                        </a:cubicBezTo>
                        <a:cubicBezTo>
                          <a:pt x="4177012" y="299943"/>
                          <a:pt x="4188468" y="386563"/>
                          <a:pt x="4201258" y="613056"/>
                        </a:cubicBezTo>
                        <a:cubicBezTo>
                          <a:pt x="4214048" y="839549"/>
                          <a:pt x="4185042" y="985947"/>
                          <a:pt x="4201258" y="1337576"/>
                        </a:cubicBezTo>
                        <a:cubicBezTo>
                          <a:pt x="4217474" y="1689205"/>
                          <a:pt x="4178461" y="1793865"/>
                          <a:pt x="4201258" y="1950631"/>
                        </a:cubicBezTo>
                        <a:cubicBezTo>
                          <a:pt x="4224055" y="2107398"/>
                          <a:pt x="4240134" y="2448785"/>
                          <a:pt x="4201258" y="2786616"/>
                        </a:cubicBezTo>
                        <a:cubicBezTo>
                          <a:pt x="4042016" y="2778897"/>
                          <a:pt x="3824038" y="2769896"/>
                          <a:pt x="3685103" y="2786616"/>
                        </a:cubicBezTo>
                        <a:cubicBezTo>
                          <a:pt x="3546168" y="2803336"/>
                          <a:pt x="3306117" y="2771001"/>
                          <a:pt x="3000899" y="2786616"/>
                        </a:cubicBezTo>
                        <a:cubicBezTo>
                          <a:pt x="2695681" y="2802231"/>
                          <a:pt x="2576437" y="2778772"/>
                          <a:pt x="2442731" y="2786616"/>
                        </a:cubicBezTo>
                        <a:cubicBezTo>
                          <a:pt x="2309025" y="2794460"/>
                          <a:pt x="1929248" y="2755158"/>
                          <a:pt x="1758527" y="2786616"/>
                        </a:cubicBezTo>
                        <a:cubicBezTo>
                          <a:pt x="1587806" y="2818074"/>
                          <a:pt x="1462970" y="2764581"/>
                          <a:pt x="1242372" y="2786616"/>
                        </a:cubicBezTo>
                        <a:cubicBezTo>
                          <a:pt x="1021775" y="2808651"/>
                          <a:pt x="921758" y="2794060"/>
                          <a:pt x="768230" y="2786616"/>
                        </a:cubicBezTo>
                        <a:cubicBezTo>
                          <a:pt x="614702" y="2779172"/>
                          <a:pt x="339083" y="2804114"/>
                          <a:pt x="0" y="2786616"/>
                        </a:cubicBezTo>
                        <a:cubicBezTo>
                          <a:pt x="25366" y="2577507"/>
                          <a:pt x="1287" y="2294064"/>
                          <a:pt x="0" y="2062096"/>
                        </a:cubicBezTo>
                        <a:cubicBezTo>
                          <a:pt x="-1287" y="1830128"/>
                          <a:pt x="-13425" y="1723519"/>
                          <a:pt x="0" y="1449040"/>
                        </a:cubicBezTo>
                        <a:cubicBezTo>
                          <a:pt x="13425" y="1174561"/>
                          <a:pt x="20528" y="859387"/>
                          <a:pt x="0" y="696654"/>
                        </a:cubicBezTo>
                        <a:cubicBezTo>
                          <a:pt x="-20528" y="533921"/>
                          <a:pt x="14700" y="168318"/>
                          <a:pt x="0" y="0"/>
                        </a:cubicBezTo>
                        <a:close/>
                      </a:path>
                      <a:path w="4201258" h="2786616" stroke="0" extrusionOk="0">
                        <a:moveTo>
                          <a:pt x="0" y="0"/>
                        </a:moveTo>
                        <a:cubicBezTo>
                          <a:pt x="182132" y="-22188"/>
                          <a:pt x="377665" y="-20511"/>
                          <a:pt x="558167" y="0"/>
                        </a:cubicBezTo>
                        <a:cubicBezTo>
                          <a:pt x="738669" y="20511"/>
                          <a:pt x="893294" y="-22390"/>
                          <a:pt x="1032309" y="0"/>
                        </a:cubicBezTo>
                        <a:cubicBezTo>
                          <a:pt x="1171324" y="22390"/>
                          <a:pt x="1447349" y="-30579"/>
                          <a:pt x="1716514" y="0"/>
                        </a:cubicBezTo>
                        <a:cubicBezTo>
                          <a:pt x="1985679" y="30579"/>
                          <a:pt x="2120318" y="915"/>
                          <a:pt x="2274681" y="0"/>
                        </a:cubicBezTo>
                        <a:cubicBezTo>
                          <a:pt x="2429044" y="-915"/>
                          <a:pt x="2647026" y="12169"/>
                          <a:pt x="2832848" y="0"/>
                        </a:cubicBezTo>
                        <a:cubicBezTo>
                          <a:pt x="3018670" y="-12169"/>
                          <a:pt x="3336176" y="13047"/>
                          <a:pt x="3517053" y="0"/>
                        </a:cubicBezTo>
                        <a:cubicBezTo>
                          <a:pt x="3697930" y="-13047"/>
                          <a:pt x="3959242" y="-1776"/>
                          <a:pt x="4201258" y="0"/>
                        </a:cubicBezTo>
                        <a:cubicBezTo>
                          <a:pt x="4203753" y="200189"/>
                          <a:pt x="4165015" y="596424"/>
                          <a:pt x="4201258" y="752386"/>
                        </a:cubicBezTo>
                        <a:cubicBezTo>
                          <a:pt x="4237501" y="908348"/>
                          <a:pt x="4210946" y="1226817"/>
                          <a:pt x="4201258" y="1393308"/>
                        </a:cubicBezTo>
                        <a:cubicBezTo>
                          <a:pt x="4191570" y="1559799"/>
                          <a:pt x="4232232" y="1902328"/>
                          <a:pt x="4201258" y="2034230"/>
                        </a:cubicBezTo>
                        <a:cubicBezTo>
                          <a:pt x="4170284" y="2166132"/>
                          <a:pt x="4207888" y="2606730"/>
                          <a:pt x="4201258" y="2786616"/>
                        </a:cubicBezTo>
                        <a:cubicBezTo>
                          <a:pt x="3942133" y="2801427"/>
                          <a:pt x="3827686" y="2786474"/>
                          <a:pt x="3559066" y="2786616"/>
                        </a:cubicBezTo>
                        <a:cubicBezTo>
                          <a:pt x="3290446" y="2786758"/>
                          <a:pt x="3096269" y="2805326"/>
                          <a:pt x="2874861" y="2786616"/>
                        </a:cubicBezTo>
                        <a:cubicBezTo>
                          <a:pt x="2653454" y="2767906"/>
                          <a:pt x="2452872" y="2763602"/>
                          <a:pt x="2190656" y="2786616"/>
                        </a:cubicBezTo>
                        <a:cubicBezTo>
                          <a:pt x="1928440" y="2809630"/>
                          <a:pt x="1811844" y="2802516"/>
                          <a:pt x="1674501" y="2786616"/>
                        </a:cubicBezTo>
                        <a:cubicBezTo>
                          <a:pt x="1537159" y="2770716"/>
                          <a:pt x="1359813" y="2803496"/>
                          <a:pt x="1074322" y="2786616"/>
                        </a:cubicBezTo>
                        <a:cubicBezTo>
                          <a:pt x="788831" y="2769736"/>
                          <a:pt x="445611" y="2804191"/>
                          <a:pt x="0" y="2786616"/>
                        </a:cubicBezTo>
                        <a:cubicBezTo>
                          <a:pt x="23919" y="2597784"/>
                          <a:pt x="9271" y="2385330"/>
                          <a:pt x="0" y="2089962"/>
                        </a:cubicBezTo>
                        <a:cubicBezTo>
                          <a:pt x="-9271" y="1794594"/>
                          <a:pt x="11830" y="1706302"/>
                          <a:pt x="0" y="1449040"/>
                        </a:cubicBezTo>
                        <a:cubicBezTo>
                          <a:pt x="-11830" y="1191778"/>
                          <a:pt x="-27901" y="954549"/>
                          <a:pt x="0" y="808119"/>
                        </a:cubicBezTo>
                        <a:cubicBezTo>
                          <a:pt x="27901" y="661689"/>
                          <a:pt x="-28222" y="32271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AD73037-F24C-5E63-BC0C-FE769EEC35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421" y="3680616"/>
            <a:ext cx="4201258" cy="2786616"/>
          </a:xfrm>
          <a:prstGeom prst="rect">
            <a:avLst/>
          </a:prstGeom>
          <a:ln w="63500">
            <a:solidFill>
              <a:srgbClr val="FF98D6"/>
            </a:solidFill>
          </a:ln>
        </p:spPr>
      </p:pic>
    </p:spTree>
    <p:extLst>
      <p:ext uri="{BB962C8B-B14F-4D97-AF65-F5344CB8AC3E}">
        <p14:creationId xmlns:p14="http://schemas.microsoft.com/office/powerpoint/2010/main" val="41464487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9EDB63A-D3FA-BBDD-B4FA-5898F061A93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309" r="20015"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5905AD0F-31FD-CE57-B147-201AD888D4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2696" y="470452"/>
            <a:ext cx="6804991" cy="392264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b="1" dirty="0"/>
              <a:t>Программа:</a:t>
            </a:r>
          </a:p>
          <a:p>
            <a:r>
              <a:rPr lang="ru-RU" dirty="0"/>
              <a:t>Акустическое выступление фронтмена пост-панк команд «Короткая любовь»</a:t>
            </a:r>
          </a:p>
          <a:p>
            <a:r>
              <a:rPr lang="ru-RU" dirty="0"/>
              <a:t>Мастер-класс по граффити-шрифтам</a:t>
            </a:r>
          </a:p>
          <a:p>
            <a:r>
              <a:rPr lang="ru-RU" dirty="0"/>
              <a:t>Коллажная вечеринка «Готика в душе́»</a:t>
            </a:r>
          </a:p>
          <a:p>
            <a:r>
              <a:rPr lang="ru-RU" dirty="0"/>
              <a:t>Лекции: о культуре геймеров, об особенностях перевода и озвучивания аниме, о японских субкультурах, об истории эмо-рэпа и метал-музыки.</a:t>
            </a:r>
          </a:p>
          <a:p>
            <a:r>
              <a:rPr lang="ru-RU" dirty="0"/>
              <a:t>Мастерская по созданию значков</a:t>
            </a:r>
          </a:p>
          <a:p>
            <a:r>
              <a:rPr lang="ru-RU" dirty="0"/>
              <a:t>Зона для </a:t>
            </a:r>
            <a:r>
              <a:rPr lang="ru-RU" dirty="0" err="1"/>
              <a:t>стикербомбинга</a:t>
            </a:r>
            <a:r>
              <a:rPr lang="ru-RU" dirty="0"/>
              <a:t> и обмена стикерами</a:t>
            </a:r>
          </a:p>
          <a:p>
            <a:r>
              <a:rPr lang="ru-RU" dirty="0"/>
              <a:t>Альт-караоке «Мимо нот»</a:t>
            </a:r>
          </a:p>
          <a:p>
            <a:r>
              <a:rPr lang="ru-RU" dirty="0"/>
              <a:t>Танцевальный воркшоп «Жив ли тектоник?» </a:t>
            </a:r>
          </a:p>
          <a:p>
            <a:r>
              <a:rPr lang="ru-RU" dirty="0"/>
              <a:t>Маркет локальных художников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A06ADCE-886A-72E6-86D5-50BC9872D3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060" y="4008782"/>
            <a:ext cx="3203713" cy="2402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2328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0D17382-5C13-8EDD-9A06-12A4090063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F679DE78-912F-D3CF-AFD0-F2A94DDE42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45644" y="3061214"/>
            <a:ext cx="2323370" cy="64499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2900" b="1" dirty="0">
                <a:highlight>
                  <a:srgbClr val="FFFF00"/>
                </a:highlight>
              </a:rPr>
              <a:t>Исследование</a:t>
            </a:r>
            <a:endParaRPr lang="ru-RU" sz="5100" b="1" dirty="0">
              <a:highlight>
                <a:srgbClr val="FFFF00"/>
              </a:highlight>
            </a:endParaRPr>
          </a:p>
          <a:p>
            <a:pPr marL="0" indent="0">
              <a:buNone/>
            </a:pPr>
            <a:r>
              <a:rPr lang="ru-RU" sz="2400" b="1" dirty="0"/>
              <a:t>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AC6A945-A794-A200-0E4D-806D930033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027" y="156703"/>
            <a:ext cx="3485117" cy="3797977"/>
          </a:xfrm>
          <a:prstGeom prst="rect">
            <a:avLst/>
          </a:prstGeom>
          <a:ln w="63500">
            <a:solidFill>
              <a:srgbClr val="FF98D6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DE5DCD1-ECCA-D42A-6153-2C13F55D9AE8}"/>
              </a:ext>
            </a:extLst>
          </p:cNvPr>
          <p:cNvSpPr txBox="1"/>
          <p:nvPr/>
        </p:nvSpPr>
        <p:spPr>
          <a:xfrm>
            <a:off x="7790984" y="2982036"/>
            <a:ext cx="254574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Aptos" panose="02110004020202020204"/>
                <a:ea typeface="+mn-ea"/>
                <a:cs typeface="+mn-cs"/>
              </a:rPr>
              <a:t>Мероприятие</a:t>
            </a:r>
            <a:endParaRPr lang="ru-RU" sz="1200" b="1" dirty="0">
              <a:highlight>
                <a:srgbClr val="FFFF00"/>
              </a:highlight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7313B85-CB57-2140-8460-F4A4AD12CE62}"/>
              </a:ext>
            </a:extLst>
          </p:cNvPr>
          <p:cNvSpPr txBox="1"/>
          <p:nvPr/>
        </p:nvSpPr>
        <p:spPr>
          <a:xfrm>
            <a:off x="10149769" y="2982036"/>
            <a:ext cx="20422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Aptos" panose="02110004020202020204"/>
                <a:ea typeface="+mn-ea"/>
                <a:cs typeface="+mn-cs"/>
              </a:rPr>
              <a:t>Обратная связь</a:t>
            </a:r>
            <a:endParaRPr lang="ru-RU" sz="1200" b="1" dirty="0">
              <a:highlight>
                <a:srgbClr val="FFFF00"/>
              </a:highlight>
            </a:endParaRPr>
          </a:p>
        </p:txBody>
      </p:sp>
      <p:sp>
        <p:nvSpPr>
          <p:cNvPr id="14" name="Стрелка: штриховая вправо 13">
            <a:extLst>
              <a:ext uri="{FF2B5EF4-FFF2-40B4-BE49-F238E27FC236}">
                <a16:creationId xmlns:a16="http://schemas.microsoft.com/office/drawing/2014/main" id="{2032D65A-5E0D-2E0F-9693-59340B5B5D98}"/>
              </a:ext>
            </a:extLst>
          </p:cNvPr>
          <p:cNvSpPr/>
          <p:nvPr/>
        </p:nvSpPr>
        <p:spPr>
          <a:xfrm>
            <a:off x="7214515" y="3076292"/>
            <a:ext cx="576469" cy="180820"/>
          </a:xfrm>
          <a:prstGeom prst="stripedRigh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: штриховая вправо 14">
            <a:extLst>
              <a:ext uri="{FF2B5EF4-FFF2-40B4-BE49-F238E27FC236}">
                <a16:creationId xmlns:a16="http://schemas.microsoft.com/office/drawing/2014/main" id="{02345A70-35AC-CEA5-16F9-6402CF27AB5E}"/>
              </a:ext>
            </a:extLst>
          </p:cNvPr>
          <p:cNvSpPr/>
          <p:nvPr/>
        </p:nvSpPr>
        <p:spPr>
          <a:xfrm>
            <a:off x="9481945" y="3076292"/>
            <a:ext cx="576469" cy="180820"/>
          </a:xfrm>
          <a:prstGeom prst="stripedRigh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C7685AC-A6A8-D877-E649-21C0623A86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0942" y="236195"/>
            <a:ext cx="3764582" cy="2496977"/>
          </a:xfrm>
          <a:prstGeom prst="rect">
            <a:avLst/>
          </a:prstGeom>
          <a:ln w="63500">
            <a:solidFill>
              <a:srgbClr val="FF98D6"/>
            </a:solidFill>
          </a:ln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CA671AA-D662-6C42-8BFD-AEA89B4ABB2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8401"/>
          <a:stretch/>
        </p:blipFill>
        <p:spPr>
          <a:xfrm>
            <a:off x="5245644" y="3600889"/>
            <a:ext cx="2239838" cy="1545289"/>
          </a:xfrm>
          <a:prstGeom prst="rect">
            <a:avLst/>
          </a:prstGeom>
          <a:ln w="38100">
            <a:solidFill>
              <a:srgbClr val="FF98D6"/>
            </a:solidFill>
          </a:ln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AC3F27DD-B280-0490-6D8C-7B647C48682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948"/>
          <a:stretch/>
        </p:blipFill>
        <p:spPr>
          <a:xfrm>
            <a:off x="1915042" y="3510838"/>
            <a:ext cx="2902754" cy="3190459"/>
          </a:xfrm>
          <a:prstGeom prst="rect">
            <a:avLst/>
          </a:prstGeom>
          <a:ln w="63500">
            <a:solidFill>
              <a:srgbClr val="FF98D6"/>
            </a:solidFill>
          </a:ln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8BEC21CE-1A0D-69ED-980D-5D85A4D1775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61396" y="4007451"/>
            <a:ext cx="2214152" cy="1585672"/>
          </a:xfrm>
          <a:prstGeom prst="rect">
            <a:avLst/>
          </a:prstGeom>
          <a:ln w="38100">
            <a:solidFill>
              <a:srgbClr val="FF98D6"/>
            </a:solidFill>
          </a:ln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B4F4FDD8-D8D2-D281-946D-6C2B6177189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86187" y="4706031"/>
            <a:ext cx="1950418" cy="1930310"/>
          </a:xfrm>
          <a:prstGeom prst="rect">
            <a:avLst/>
          </a:prstGeom>
          <a:ln w="38100">
            <a:solidFill>
              <a:srgbClr val="FF98D6"/>
            </a:solidFill>
          </a:ln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0648959-7D8E-8908-1373-3E16D3FCB7F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94254" y="4790078"/>
            <a:ext cx="1146699" cy="440147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A0FA0AB0-8DA1-DF2A-EEFA-6C0BFA36AA2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81945" y="3767523"/>
            <a:ext cx="2485258" cy="2485258"/>
          </a:xfrm>
          <a:prstGeom prst="rect">
            <a:avLst/>
          </a:prstGeom>
          <a:ln w="63500">
            <a:solidFill>
              <a:srgbClr val="FF98D6"/>
            </a:solidFill>
          </a:ln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0F2F546D-21B0-C5B1-05BE-6622C0048A49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t="29396"/>
          <a:stretch/>
        </p:blipFill>
        <p:spPr>
          <a:xfrm>
            <a:off x="9210323" y="230025"/>
            <a:ext cx="2345474" cy="2490785"/>
          </a:xfrm>
          <a:prstGeom prst="rect">
            <a:avLst/>
          </a:prstGeom>
          <a:ln w="63500">
            <a:solidFill>
              <a:srgbClr val="FF98D6"/>
            </a:solidFill>
          </a:ln>
        </p:spPr>
      </p:pic>
      <p:cxnSp>
        <p:nvCxnSpPr>
          <p:cNvPr id="27" name="Прямая соединительная линия 26">
            <a:extLst>
              <a:ext uri="{FF2B5EF4-FFF2-40B4-BE49-F238E27FC236}">
                <a16:creationId xmlns:a16="http://schemas.microsoft.com/office/drawing/2014/main" id="{C69D493A-CE23-64FD-7D1B-B0E11ECCE9C3}"/>
              </a:ext>
            </a:extLst>
          </p:cNvPr>
          <p:cNvCxnSpPr/>
          <p:nvPr/>
        </p:nvCxnSpPr>
        <p:spPr>
          <a:xfrm>
            <a:off x="2133585" y="2789583"/>
            <a:ext cx="1232834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>
            <a:extLst>
              <a:ext uri="{FF2B5EF4-FFF2-40B4-BE49-F238E27FC236}">
                <a16:creationId xmlns:a16="http://schemas.microsoft.com/office/drawing/2014/main" id="{02DA0643-7267-4BC8-4287-1FD4F2CFC255}"/>
              </a:ext>
            </a:extLst>
          </p:cNvPr>
          <p:cNvCxnSpPr/>
          <p:nvPr/>
        </p:nvCxnSpPr>
        <p:spPr>
          <a:xfrm>
            <a:off x="980661" y="2928730"/>
            <a:ext cx="2268520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id="{692FD926-70A8-9799-10B3-99C86931E050}"/>
              </a:ext>
            </a:extLst>
          </p:cNvPr>
          <p:cNvCxnSpPr/>
          <p:nvPr/>
        </p:nvCxnSpPr>
        <p:spPr>
          <a:xfrm>
            <a:off x="1046651" y="3076292"/>
            <a:ext cx="2104148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id="{6E654147-65D6-A27D-D2D4-2040392F7B3E}"/>
              </a:ext>
            </a:extLst>
          </p:cNvPr>
          <p:cNvCxnSpPr/>
          <p:nvPr/>
        </p:nvCxnSpPr>
        <p:spPr>
          <a:xfrm>
            <a:off x="1994452" y="6049617"/>
            <a:ext cx="2014331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id="{3118E475-ABE7-895A-B52F-9E2E4B4D5A55}"/>
              </a:ext>
            </a:extLst>
          </p:cNvPr>
          <p:cNvCxnSpPr/>
          <p:nvPr/>
        </p:nvCxnSpPr>
        <p:spPr>
          <a:xfrm>
            <a:off x="1994452" y="6321287"/>
            <a:ext cx="808383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>
            <a:extLst>
              <a:ext uri="{FF2B5EF4-FFF2-40B4-BE49-F238E27FC236}">
                <a16:creationId xmlns:a16="http://schemas.microsoft.com/office/drawing/2014/main" id="{6C61876A-7A1E-79BC-62C7-6CF52A506F3D}"/>
              </a:ext>
            </a:extLst>
          </p:cNvPr>
          <p:cNvCxnSpPr/>
          <p:nvPr/>
        </p:nvCxnSpPr>
        <p:spPr>
          <a:xfrm>
            <a:off x="1994452" y="6579704"/>
            <a:ext cx="755550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19645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D5D7602-CD49-9E5C-B92C-51CB530DC6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Объект 2">
            <a:extLst>
              <a:ext uri="{FF2B5EF4-FFF2-40B4-BE49-F238E27FC236}">
                <a16:creationId xmlns:a16="http://schemas.microsoft.com/office/drawing/2014/main" id="{3C57B884-6251-51C2-13CF-97559CD1EB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0427" y="2186819"/>
            <a:ext cx="4458251" cy="1649476"/>
          </a:xfrm>
          <a:solidFill>
            <a:schemeClr val="bg1">
              <a:alpha val="94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>
                <a:highlight>
                  <a:srgbClr val="FFFF00"/>
                </a:highlight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Спасибо за внимание!</a:t>
            </a:r>
          </a:p>
          <a:p>
            <a:pPr marL="0" indent="0">
              <a:buNone/>
            </a:pPr>
            <a:r>
              <a:rPr lang="ru-RU" b="1" dirty="0"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Для обратной связи:</a:t>
            </a:r>
          </a:p>
          <a:p>
            <a:pPr marL="0" indent="0">
              <a:buNone/>
            </a:pPr>
            <a:r>
              <a:rPr lang="ru-RU" dirty="0"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nesmeyanova@rgub.ru</a:t>
            </a:r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id="{CF76E6EE-90E6-BEA2-1C19-6C992753A8E7}"/>
              </a:ext>
            </a:extLst>
          </p:cNvPr>
          <p:cNvSpPr txBox="1">
            <a:spLocks/>
          </p:cNvSpPr>
          <p:nvPr/>
        </p:nvSpPr>
        <p:spPr>
          <a:xfrm>
            <a:off x="6533324" y="2186820"/>
            <a:ext cx="4929806" cy="3259824"/>
          </a:xfrm>
          <a:prstGeom prst="rect">
            <a:avLst/>
          </a:prstGeom>
          <a:solidFill>
            <a:schemeClr val="bg1">
              <a:alpha val="94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b="1" dirty="0">
                <a:highlight>
                  <a:srgbClr val="FFFF00"/>
                </a:highlight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Статьи о неформальной молодёжной культуре: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F914D5E-7B8D-82DF-53F4-52BDD1DF42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158" y="3117573"/>
            <a:ext cx="2130287" cy="2130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84749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440</TotalTime>
  <Words>225</Words>
  <Application>Microsoft Office PowerPoint</Application>
  <PresentationFormat>Широкоэкранный</PresentationFormat>
  <Paragraphs>34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Aptos</vt:lpstr>
      <vt:lpstr>Aptos Display</vt:lpstr>
      <vt:lpstr>Arial</vt:lpstr>
      <vt:lpstr>Cascadia Mono SemiBold</vt:lpstr>
      <vt:lpstr>Тема Office</vt:lpstr>
      <vt:lpstr>Неформальные молодёжные практики:  от актуальных исследований —  к вектору развития библиотеки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Bortel Mortel</dc:creator>
  <cp:lastModifiedBy>Bortel Mortel</cp:lastModifiedBy>
  <cp:revision>10</cp:revision>
  <dcterms:created xsi:type="dcterms:W3CDTF">2026-07-17T20:08:11Z</dcterms:created>
  <dcterms:modified xsi:type="dcterms:W3CDTF">2026-07-18T13:01:22Z</dcterms:modified>
</cp:coreProperties>
</file>