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5"/>
  </p:notesMasterIdLst>
  <p:sldIdLst>
    <p:sldId id="256" r:id="rId2"/>
    <p:sldId id="266" r:id="rId3"/>
    <p:sldId id="262" r:id="rId4"/>
    <p:sldId id="273" r:id="rId5"/>
    <p:sldId id="261" r:id="rId6"/>
    <p:sldId id="274" r:id="rId7"/>
    <p:sldId id="283" r:id="rId8"/>
    <p:sldId id="263" r:id="rId9"/>
    <p:sldId id="267" r:id="rId10"/>
    <p:sldId id="279" r:id="rId11"/>
    <p:sldId id="280" r:id="rId12"/>
    <p:sldId id="278" r:id="rId13"/>
    <p:sldId id="281" r:id="rId14"/>
    <p:sldId id="282" r:id="rId15"/>
    <p:sldId id="268" r:id="rId16"/>
    <p:sldId id="270" r:id="rId17"/>
    <p:sldId id="272" r:id="rId18"/>
    <p:sldId id="275" r:id="rId19"/>
    <p:sldId id="276" r:id="rId20"/>
    <p:sldId id="277" r:id="rId21"/>
    <p:sldId id="271" r:id="rId22"/>
    <p:sldId id="260" r:id="rId23"/>
    <p:sldId id="265" r:id="rId24"/>
  </p:sldIdLst>
  <p:sldSz cx="12192000" cy="6858000"/>
  <p:notesSz cx="6797675" cy="9926638"/>
  <p:embeddedFontLst>
    <p:embeddedFont>
      <p:font typeface="Aqum" panose="020B0604020202020204" charset="0"/>
      <p:bold r:id="rId26"/>
    </p:embeddedFont>
    <p:embeddedFont>
      <p:font typeface="Aqum two Classic" panose="020B0604020202020204" charset="0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Cygre" panose="020B0604020202020204" charset="-52"/>
      <p:regular r:id="rId34"/>
      <p:bold r:id="rId35"/>
      <p:italic r:id="rId36"/>
      <p:boldItalic r:id="rId37"/>
    </p:embeddedFont>
    <p:embeddedFont>
      <p:font typeface="ZWAdobeF" pitchFamily="2" charset="0"/>
      <p:regular r:id="rId3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C800"/>
    <a:srgbClr val="0501CE"/>
    <a:srgbClr val="15E585"/>
    <a:srgbClr val="FC9D96"/>
    <a:srgbClr val="00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0792" autoAdjust="0"/>
  </p:normalViewPr>
  <p:slideViewPr>
    <p:cSldViewPr snapToGrid="0">
      <p:cViewPr varScale="1">
        <p:scale>
          <a:sx n="66" d="100"/>
          <a:sy n="66" d="100"/>
        </p:scale>
        <p:origin x="122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43577-7012-4197-8E20-664AB3EC3EFE}" type="datetimeFigureOut">
              <a:rPr lang="ru-RU" smtClean="0"/>
              <a:t>21.07.2026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FBE85-878D-4E32-9BBC-56E5ABDB72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334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7FBE85-878D-4E32-9BBC-56E5ABDB7289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334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7FBE85-878D-4E32-9BBC-56E5ABDB728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707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7FBE85-878D-4E32-9BBC-56E5ABDB728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120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7FBE85-878D-4E32-9BBC-56E5ABDB7289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223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695A2D-AEF2-4BCE-8137-0CDC1500B8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569D747-24FF-433F-A4FC-7A49A2EEF5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1668E0-3B0A-4416-BA50-2015ED512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D92447-3DF3-4CBA-A25C-9781168F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4DAF2F8-ECA7-4CDB-B993-C7769E351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603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579F2E-5674-4DA4-BCAD-C318DD0BF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53990-55B2-4985-877C-D42C755D5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D383C5-3509-40EE-8D66-366F0DB18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70ECF5-412A-479F-92A4-FE64CEB35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61B4D9-E75B-4D13-8FC3-40C1729F4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362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13864A-87A8-467C-9842-46891B01B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CCE3B23-3213-4C13-B0E0-5772CA56E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020271C-21A9-4CFF-9147-F6ABC11D8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01537B-96D5-40E4-94AA-E22171A7C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DCD8CE-276E-4A6C-B7A5-D9A9B7CC8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566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2CDEBC-B29A-4E4C-AD0E-84902BCC1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69C1E92-24C8-4973-B2D4-24DE5E3531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7408424-6DAB-4576-8762-07D8BEF7AC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E9C8B70-9F18-4B3E-A092-6250524EF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FD88415-9604-41D7-B99E-FEC94548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1F732D-4C8E-46B0-9974-524A589C1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469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D86F5D-D9F5-40DC-9959-54C249928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363BD79-5E56-4870-8864-B41145604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61BB53-CB49-4393-B0C7-6AB437EB5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811DC4-FD54-43F5-A46B-D36F6B9266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712E60F-FE3A-41FB-8B4E-3A8E4A55B0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D41BDDD-9A1C-471A-8737-80E6BF483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203970C-B9B5-4061-8DF0-52B69541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224927B-FB1D-4DBE-98C2-FFA30A6D6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715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A710BC-C168-4811-8B1D-328BC63F7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B9FAD2D-4E4A-40EB-9213-DED3B60F1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F51528D-24C5-4BDB-BE35-B1D6B990D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E93F7A-C9BA-4FC9-A2D5-F11BE1631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64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DF464BF-CD6E-45AB-84E6-07C9EB611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A6F51EB-017A-4525-853A-F47BD36F2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8D8A5E8-1BFB-4B40-AAB2-17B6B367C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551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3E5731-69F6-4866-B13E-6346EE01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3E2EC5-A93C-45D1-849E-AF877FE5B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9CEC465-165B-46AF-A8D9-0089A2AD82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3B77D1D-A135-4A4E-8C08-81381D404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7B96EC0-8AF2-4294-ADA6-C1A04D322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1584CD-1481-451E-A648-64AF7C8E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745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F77265-93D6-4202-9699-1B77BD62B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08E4A6D-2653-4FA0-9C33-BBB6E1A957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CD2F19D-ECBC-4FD9-84BA-B9E35D9A7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304AFCD-FC65-4434-81E9-592E2676D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311100-5898-4E62-ACAD-4B3B9D8DA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98050A9-207D-4429-8EB4-C021F9145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346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01E8A9-4BA1-4259-BC26-D1C71D725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26EDC49-3C1C-4610-9049-72DBE40D6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BEC78A-F582-4DEB-AEAF-4BC5BF5C8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538097-4D62-469D-BAEC-63EC60439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5C7537-9081-4F3F-AF73-34239F3B1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964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BE06E55-714A-4560-88C0-B87AC9F902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9F82DA8-9222-448D-9F92-ED7627DBFF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939008-44BE-4C1D-A0FB-AE5A5F6A8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2E4FD5-41B5-4B7A-8701-08E7E91BB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342F4F-31F3-4A87-8D68-7787C6752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92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793819-F63D-4BD1-B995-928EE5F93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565BD3-685C-4456-A3BF-59D879A765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11FF01-110E-4D54-A8D9-6448D6AE06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81ACF-3DF1-4144-807B-E1A864682853}" type="datetimeFigureOut">
              <a:rPr lang="ru-RU" smtClean="0"/>
              <a:pPr/>
              <a:t>21.07.2026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B83CE6-DF13-4CC5-B6E1-D44AFF9FAE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D29F00-7219-4E59-98A6-ED1D9F34C6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B8D91-4824-4B85-9AA9-5C7EF283F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52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539423" y="1858298"/>
            <a:ext cx="7572778" cy="1002889"/>
          </a:xfrm>
          <a:prstGeom prst="roundRect">
            <a:avLst>
              <a:gd name="adj" fmla="val 50000"/>
            </a:avLst>
          </a:prstGeom>
          <a:solidFill>
            <a:srgbClr val="15E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3887" y="2050027"/>
            <a:ext cx="7744606" cy="1378973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sz="2400" b="1" dirty="0">
                <a:latin typeface="Aqum two Classic" panose="020B0604020202020204" charset="0"/>
              </a:rPr>
              <a:t>Эффективная коммуникация: как говорить просто о сложном</a:t>
            </a:r>
            <a:br>
              <a:rPr lang="ru-RU" sz="2400" b="1" dirty="0"/>
            </a:br>
            <a:br>
              <a:rPr lang="ru-RU" sz="2400" b="1" dirty="0"/>
            </a:br>
            <a:endParaRPr lang="ru-RU" sz="2200" b="1" dirty="0">
              <a:latin typeface="Aqum two Classic" panose="00000800000000000000" pitchFamily="2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544222" y="5018530"/>
            <a:ext cx="7234225" cy="32701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>
                <a:solidFill>
                  <a:schemeClr val="bg1">
                    <a:lumMod val="95000"/>
                  </a:schemeClr>
                </a:solidFill>
                <a:latin typeface="Aqum two Classic" panose="00000800000000000000" pitchFamily="2" charset="0"/>
              </a:rPr>
              <a:t>Светлана Александрова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544222" y="5545394"/>
            <a:ext cx="7234225" cy="30971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500" dirty="0">
                <a:solidFill>
                  <a:schemeClr val="bg1">
                    <a:lumMod val="95000"/>
                  </a:schemeClr>
                </a:solidFill>
                <a:latin typeface="Cygre" panose="02000503000000000000" pitchFamily="2" charset="-52"/>
              </a:rPr>
              <a:t>Бизнес-тренер, тренер по речи, голосу и публичным выступлениям, спикер «Мой бизнес», член Союза журналистов РФ, ведущая деловых игр  </a:t>
            </a:r>
          </a:p>
        </p:txBody>
      </p:sp>
    </p:spTree>
    <p:extLst>
      <p:ext uri="{BB962C8B-B14F-4D97-AF65-F5344CB8AC3E}">
        <p14:creationId xmlns:p14="http://schemas.microsoft.com/office/powerpoint/2010/main" val="1624604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3538467" y="1258371"/>
            <a:ext cx="4929640" cy="4675415"/>
          </a:xfrm>
          <a:prstGeom prst="roundRect">
            <a:avLst>
              <a:gd name="adj" fmla="val 715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3846" y="1589141"/>
            <a:ext cx="3638883" cy="3451223"/>
          </a:xfrm>
          <a:prstGeom prst="roundRect">
            <a:avLst>
              <a:gd name="adj" fmla="val 7660"/>
            </a:avLst>
          </a:prstGeom>
          <a:solidFill>
            <a:srgbClr val="050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4189037" y="5371134"/>
            <a:ext cx="3628500" cy="32701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>
                <a:latin typeface="Aqum" panose="02000500000000000000" pitchFamily="2" charset="0"/>
              </a:rPr>
              <a:t>Рады вас видеть!</a:t>
            </a:r>
            <a:r>
              <a:rPr lang="en-US" sz="1200" dirty="0">
                <a:latin typeface="Aqum" panose="02000500000000000000" pitchFamily="2" charset="0"/>
              </a:rPr>
              <a:t> </a:t>
            </a:r>
            <a:r>
              <a:rPr lang="ru-RU" sz="1200" dirty="0">
                <a:latin typeface="Aqum" panose="02000500000000000000" pitchFamily="2" charset="0"/>
              </a:rPr>
              <a:t>подтвердите участие по </a:t>
            </a:r>
            <a:r>
              <a:rPr lang="en-US" sz="1200" dirty="0">
                <a:latin typeface="Aqum" panose="02000500000000000000" pitchFamily="2" charset="0"/>
              </a:rPr>
              <a:t>qr-</a:t>
            </a:r>
            <a:r>
              <a:rPr lang="ru-RU" sz="1200" dirty="0">
                <a:latin typeface="Aqum" panose="02000500000000000000" pitchFamily="2" charset="0"/>
              </a:rPr>
              <a:t>КОДУ</a:t>
            </a:r>
            <a:endParaRPr lang="ru-RU" sz="1200" b="1" dirty="0">
              <a:solidFill>
                <a:schemeClr val="bg1">
                  <a:lumMod val="95000"/>
                </a:schemeClr>
              </a:solidFill>
              <a:latin typeface="Aqum" panose="02000500000000000000" pitchFamily="2" charset="0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4189037" y="3432571"/>
            <a:ext cx="3628500" cy="32701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>
                <a:solidFill>
                  <a:schemeClr val="bg1">
                    <a:lumMod val="95000"/>
                  </a:schemeClr>
                </a:solidFill>
                <a:latin typeface="Aqum" panose="02000500000000000000" pitchFamily="2" charset="0"/>
              </a:rPr>
              <a:t>qr-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Aqum" panose="02000500000000000000" pitchFamily="2" charset="0"/>
              </a:rPr>
              <a:t>КОД</a:t>
            </a:r>
            <a:endParaRPr lang="ru-RU" sz="2000" b="1" dirty="0">
              <a:solidFill>
                <a:schemeClr val="bg1">
                  <a:lumMod val="95000"/>
                </a:schemeClr>
              </a:solidFill>
              <a:latin typeface="Aqum" panose="02000500000000000000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7DEF70-DECA-4928-9D7E-466B57FDF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0" y="1489713"/>
            <a:ext cx="3753537" cy="375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242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685" y="2197510"/>
            <a:ext cx="832690" cy="930445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sz="3500" b="1" dirty="0">
                <a:solidFill>
                  <a:srgbClr val="0501CE"/>
                </a:solidFill>
                <a:latin typeface="Aqum two Classic" panose="00000800000000000000" pitchFamily="2" charset="0"/>
              </a:rPr>
              <a:t>01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3106260" y="1354038"/>
            <a:ext cx="5382986" cy="74521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>
                <a:solidFill>
                  <a:srgbClr val="0501CE"/>
                </a:solidFill>
                <a:latin typeface="Aqum two Classic" panose="00000800000000000000" pitchFamily="2" charset="0"/>
              </a:rPr>
              <a:t>Оглавление: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03630" y="2430995"/>
            <a:ext cx="50346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Cygre" panose="02000503000000000000" pitchFamily="2" charset="-52"/>
              </a:rPr>
              <a:t>Какая коммуникация считается эффективной? Принципы эффективной коммуникации</a:t>
            </a:r>
          </a:p>
          <a:p>
            <a:endParaRPr lang="ru-RU" sz="1600" dirty="0">
              <a:latin typeface="Cygre" panose="02000503000000000000" pitchFamily="2" charset="-52"/>
            </a:endParaRPr>
          </a:p>
          <a:p>
            <a:r>
              <a:rPr lang="ru-RU" sz="1600" dirty="0">
                <a:latin typeface="Cygre" panose="02000503000000000000" pitchFamily="2" charset="-52"/>
              </a:rPr>
              <a:t>Почему нас не понимают? Психология восприятия</a:t>
            </a:r>
          </a:p>
          <a:p>
            <a:endParaRPr lang="ru-RU" sz="1600" dirty="0">
              <a:latin typeface="Cygre" panose="02000503000000000000" pitchFamily="2" charset="-52"/>
            </a:endParaRPr>
          </a:p>
          <a:p>
            <a:endParaRPr lang="ru-RU" sz="1600" dirty="0">
              <a:latin typeface="Cygre" panose="02000503000000000000" pitchFamily="2" charset="-52"/>
            </a:endParaRPr>
          </a:p>
          <a:p>
            <a:r>
              <a:rPr lang="ru-RU" sz="1600" dirty="0">
                <a:latin typeface="Cygre" panose="02000503000000000000" pitchFamily="2" charset="-52"/>
              </a:rPr>
              <a:t>Как говорить просто о сложном?</a:t>
            </a:r>
          </a:p>
          <a:p>
            <a:endParaRPr lang="ru-RU" sz="1600" dirty="0">
              <a:latin typeface="Cygre" panose="02000503000000000000" pitchFamily="2" charset="-52"/>
            </a:endParaRPr>
          </a:p>
          <a:p>
            <a:endParaRPr lang="ru-RU" sz="1600" dirty="0">
              <a:latin typeface="Cygre" panose="02000503000000000000" pitchFamily="2" charset="-52"/>
            </a:endParaRPr>
          </a:p>
          <a:p>
            <a:r>
              <a:rPr lang="ru-RU" sz="1600" dirty="0">
                <a:latin typeface="Cygre" panose="02000503000000000000" pitchFamily="2" charset="-52"/>
              </a:rPr>
              <a:t>Методы донесения информации просто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875935" y="3730045"/>
            <a:ext cx="847439" cy="121932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>
                <a:solidFill>
                  <a:srgbClr val="0501CE"/>
                </a:solidFill>
                <a:latin typeface="Aqum two Classic" panose="00000800000000000000" pitchFamily="2" charset="0"/>
              </a:rPr>
              <a:t>03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890684" y="2948509"/>
            <a:ext cx="832691" cy="93044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400" b="1" dirty="0">
                <a:solidFill>
                  <a:srgbClr val="0501CE"/>
                </a:solidFill>
                <a:latin typeface="Aqum two Classic" panose="00000800000000000000" pitchFamily="2" charset="0"/>
              </a:rPr>
              <a:t>02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875935" y="4797287"/>
            <a:ext cx="847439" cy="51475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>
                <a:solidFill>
                  <a:srgbClr val="0501CE"/>
                </a:solidFill>
                <a:latin typeface="Aqum two Classic" panose="00000800000000000000" pitchFamily="2" charset="0"/>
              </a:rPr>
              <a:t>04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890684" y="4702175"/>
            <a:ext cx="1029335" cy="165891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500" b="1" dirty="0">
              <a:solidFill>
                <a:srgbClr val="0501CE"/>
              </a:solidFill>
              <a:latin typeface="Aqum two Classic" panose="00000800000000000000" pitchFamily="2" charset="0"/>
            </a:endParaRPr>
          </a:p>
          <a:p>
            <a:endParaRPr lang="ru-RU" sz="3500" b="1" dirty="0">
              <a:solidFill>
                <a:srgbClr val="0501CE"/>
              </a:solidFill>
              <a:latin typeface="Aqum two Classic" panose="000008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065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707923" y="217508"/>
            <a:ext cx="11484077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Визуальная головоломка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0" y="1204686"/>
            <a:ext cx="5089979" cy="5283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lvl="1"/>
            <a:endParaRPr lang="en-US" sz="1600" b="1" dirty="0">
              <a:latin typeface="Cygre" charset="-52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3B437C4-3963-4769-AD42-00D08A21B29B}"/>
              </a:ext>
            </a:extLst>
          </p:cNvPr>
          <p:cNvSpPr/>
          <p:nvPr/>
        </p:nvSpPr>
        <p:spPr>
          <a:xfrm>
            <a:off x="5921829" y="1204686"/>
            <a:ext cx="59679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Cygre" panose="020B0604020202020204" charset="-52"/>
              </a:rPr>
              <a:t>Вариант 1</a:t>
            </a:r>
          </a:p>
          <a:p>
            <a:endParaRPr lang="ru-RU" dirty="0">
              <a:latin typeface="Cygre" panose="020B0604020202020204" charset="-52"/>
            </a:endParaRPr>
          </a:p>
          <a:p>
            <a:r>
              <a:rPr lang="ru-RU" dirty="0">
                <a:latin typeface="Cygre" panose="020B0604020202020204" charset="-52"/>
              </a:rPr>
              <a:t>Посчитайте красные горизонтальные линии. Сколько из них параллельны друг другу?</a:t>
            </a:r>
          </a:p>
          <a:p>
            <a:endParaRPr lang="ru-RU" dirty="0">
              <a:latin typeface="Cygre" panose="020B0604020202020204" charset="-52"/>
            </a:endParaRPr>
          </a:p>
          <a:p>
            <a:r>
              <a:rPr lang="ru-RU" b="1" dirty="0">
                <a:latin typeface="Cygre" panose="020B0604020202020204" charset="-52"/>
              </a:rPr>
              <a:t>Вариант 2</a:t>
            </a:r>
          </a:p>
          <a:p>
            <a:endParaRPr lang="ru-RU" dirty="0">
              <a:latin typeface="Cygre" panose="020B0604020202020204" charset="-52"/>
            </a:endParaRPr>
          </a:p>
          <a:p>
            <a:r>
              <a:rPr lang="ru-RU" dirty="0">
                <a:latin typeface="Cygre" panose="020B0604020202020204" charset="-52"/>
              </a:rPr>
              <a:t>В рамках реализации процедуры визуального аудита графического объекта, сформированного из альтернирующих квадратных матриц синего и жёлтого спектров, необходимо осуществить количественный подсчёт горизонтальных разделительных сегментов, обладающих свойством геометрической параллельности, с обязательной фильтрацией перцептивных искажений, возникающих вследствие оптической иллюзии, и последующей фиксацией итогового числового значения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78F951D-91ED-4E94-83D8-515B8FE6B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73" y="1969591"/>
            <a:ext cx="5503542" cy="379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89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5"/>
            <a:ext cx="10515600" cy="2448231"/>
          </a:xfrm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Коммуникация и общение: </a:t>
            </a: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в чем разница?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418735"/>
            <a:ext cx="10515600" cy="286118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В основе коммуникации 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лежит определенная цель или намерение: передача информации, убеждение собеседника, установление отношений....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472538" y="4815329"/>
            <a:ext cx="7234225" cy="55308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200" b="1" dirty="0">
              <a:solidFill>
                <a:schemeClr val="bg1">
                  <a:lumMod val="95000"/>
                </a:schemeClr>
              </a:solidFill>
              <a:latin typeface="Aqum two Classic" panose="00000800000000000000" pitchFamily="2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472538" y="3988905"/>
            <a:ext cx="7234225" cy="165972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ygre" panose="02000503000000000000" pitchFamily="2" charset="-52"/>
              </a:rPr>
              <a:t>Общение - процесс взаимоотношения между людьми, который может быть реализован </a:t>
            </a:r>
          </a:p>
          <a:p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ygre" panose="02000503000000000000" pitchFamily="2" charset="-52"/>
              </a:rPr>
              <a:t>с помощью коммуникации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36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707923" y="217508"/>
            <a:ext cx="11484077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Признаки эффективной коммуникации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1" y="1480457"/>
            <a:ext cx="5264150" cy="537754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lvl="1">
              <a:buFont typeface="Arial" pitchFamily="34" charset="0"/>
              <a:buChar char="•"/>
            </a:pPr>
            <a:r>
              <a:rPr lang="ru-RU" sz="2800" dirty="0">
                <a:latin typeface="Cygre" charset="-52"/>
              </a:rPr>
              <a:t>АКТИВНОЕ СЛУШАНИЕ </a:t>
            </a:r>
          </a:p>
          <a:p>
            <a:pPr marL="0" lvl="1">
              <a:buFont typeface="Arial" pitchFamily="34" charset="0"/>
              <a:buChar char="•"/>
            </a:pPr>
            <a:r>
              <a:rPr lang="ru-RU" sz="2800" dirty="0">
                <a:latin typeface="Cygre" charset="-52"/>
              </a:rPr>
              <a:t>ГОВОРИТЬ НА ЯЗЫКЕ СОБЕСЕДНИКА (избегание двусмысленности)</a:t>
            </a:r>
          </a:p>
          <a:p>
            <a:pPr marL="0" lvl="1">
              <a:buFont typeface="Arial" pitchFamily="34" charset="0"/>
              <a:buChar char="•"/>
            </a:pPr>
            <a:r>
              <a:rPr lang="ru-RU" sz="2800" dirty="0">
                <a:latin typeface="Cygre" charset="-52"/>
              </a:rPr>
              <a:t>НЕВЕРБАЛИКА (триединство восприятия, закон половинки </a:t>
            </a:r>
          </a:p>
          <a:p>
            <a:pPr marL="0" lvl="1"/>
            <a:r>
              <a:rPr lang="ru-RU" sz="2800" dirty="0">
                <a:latin typeface="Cygre" charset="-52"/>
              </a:rPr>
              <a:t>и </a:t>
            </a:r>
            <a:r>
              <a:rPr lang="ru-RU" sz="2800" dirty="0" err="1">
                <a:latin typeface="Cygre" charset="-52"/>
              </a:rPr>
              <a:t>метасообщение</a:t>
            </a:r>
            <a:r>
              <a:rPr lang="ru-RU" sz="2800" dirty="0">
                <a:latin typeface="Cygre" charset="-52"/>
              </a:rPr>
              <a:t>)</a:t>
            </a:r>
          </a:p>
          <a:p>
            <a:pPr marL="0" lvl="1">
              <a:buFont typeface="Arial" pitchFamily="34" charset="0"/>
              <a:buChar char="•"/>
            </a:pPr>
            <a:r>
              <a:rPr lang="ru-RU" sz="2800" dirty="0">
                <a:latin typeface="Cygre" charset="-52"/>
              </a:rPr>
              <a:t>ЭМПАТИЯ (эмоция – катализатор между мыслью и действием)</a:t>
            </a:r>
          </a:p>
          <a:p>
            <a:pPr marL="0" lvl="1">
              <a:buFont typeface="Arial" pitchFamily="34" charset="0"/>
              <a:buChar char="•"/>
            </a:pPr>
            <a:r>
              <a:rPr lang="ru-RU" sz="2800" dirty="0">
                <a:latin typeface="Cygre" charset="-52"/>
              </a:rPr>
              <a:t>ПОЗИТИВ </a:t>
            </a:r>
          </a:p>
          <a:p>
            <a:pPr marL="0" lvl="1">
              <a:buFont typeface="Arial" pitchFamily="34" charset="0"/>
              <a:buChar char="•"/>
            </a:pPr>
            <a:r>
              <a:rPr lang="ru-RU" sz="2800" dirty="0">
                <a:latin typeface="Cygre" charset="-52"/>
              </a:rPr>
              <a:t>ГОВОРИТЬ ПОНЯТНО</a:t>
            </a:r>
          </a:p>
          <a:p>
            <a:endParaRPr lang="en-US" sz="2800" dirty="0">
              <a:latin typeface="Cygre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D95A73-6556-4AA3-AE2E-0BD77B6E2D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0229" y="1074058"/>
            <a:ext cx="6371771" cy="578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762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5"/>
            <a:ext cx="10515600" cy="2448231"/>
          </a:xfrm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Шкала эмоциональных тонов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418734"/>
            <a:ext cx="4741636" cy="3953037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b="1" dirty="0" err="1">
                <a:solidFill>
                  <a:srgbClr val="00FF00"/>
                </a:solidFill>
                <a:latin typeface="Cygre" panose="020B0604020202020204" charset="-52"/>
              </a:rPr>
              <a:t>Высокотонные</a:t>
            </a:r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 </a:t>
            </a:r>
          </a:p>
          <a:p>
            <a:pPr algn="ctr"/>
            <a:endParaRPr lang="ru-RU" b="1" dirty="0">
              <a:solidFill>
                <a:srgbClr val="00FF00"/>
              </a:solidFill>
              <a:latin typeface="Cygre" panose="020B0604020202020204" charset="-52"/>
            </a:endParaRP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40,0 Безмятежность существования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30,0 Постулаты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22,0 Игры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20,0 Действие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8,0 Восторг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4,0 Энтузиазм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3,5 Радость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3,3 Сильный интерес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3,0 Консерватизм</a:t>
            </a:r>
          </a:p>
          <a:p>
            <a:pPr algn="ctr"/>
            <a:r>
              <a:rPr lang="ru-RU" b="1" dirty="0">
                <a:solidFill>
                  <a:srgbClr val="00FF00"/>
                </a:solidFill>
                <a:latin typeface="Cygre" panose="020B0604020202020204" charset="-52"/>
              </a:rPr>
              <a:t>2,5 Скука</a:t>
            </a:r>
          </a:p>
          <a:p>
            <a:pPr algn="ctr"/>
            <a:endParaRPr lang="ru-RU" b="1" dirty="0">
              <a:solidFill>
                <a:srgbClr val="00FF00"/>
              </a:solidFill>
              <a:latin typeface="Cygre" panose="020B0604020202020204" charset="-52"/>
            </a:endParaRPr>
          </a:p>
          <a:p>
            <a:pPr algn="ctr"/>
            <a:endParaRPr lang="ru-RU" b="1" dirty="0">
              <a:solidFill>
                <a:srgbClr val="00FF00"/>
              </a:solidFill>
              <a:latin typeface="Cygre" panose="020B0604020202020204" charset="-52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472538" y="4815329"/>
            <a:ext cx="7234225" cy="55308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200" b="1" dirty="0">
              <a:solidFill>
                <a:schemeClr val="bg1">
                  <a:lumMod val="95000"/>
                </a:schemeClr>
              </a:solidFill>
              <a:latin typeface="Aqum two Classic" panose="00000800000000000000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719D124-6345-4112-AA6C-EC7B90424D29}"/>
              </a:ext>
            </a:extLst>
          </p:cNvPr>
          <p:cNvSpPr/>
          <p:nvPr/>
        </p:nvSpPr>
        <p:spPr>
          <a:xfrm>
            <a:off x="7518400" y="2050026"/>
            <a:ext cx="5036457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ZWAdobeF" pitchFamily="2" charset="0"/>
              <a:cs typeface="ZWAdobeF" pitchFamily="2" charset="0"/>
            </a:endParaRP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Низкотонные</a:t>
            </a:r>
          </a:p>
          <a:p>
            <a:endParaRPr lang="ru-RU" sz="2100" b="1" dirty="0">
              <a:solidFill>
                <a:srgbClr val="00FF00"/>
              </a:solidFill>
              <a:latin typeface="Сygre"/>
              <a:cs typeface="ZWAdobeF" pitchFamily="2" charset="0"/>
            </a:endParaRP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2,0 Антагонизм</a:t>
            </a: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1,1 Скрытая враждебность</a:t>
            </a: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1,0 Страх (беспокойство, тревога)</a:t>
            </a: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0,9 Сочувствие</a:t>
            </a: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0,8 Задабривание</a:t>
            </a: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0,05 Апатия</a:t>
            </a:r>
          </a:p>
          <a:p>
            <a:r>
              <a:rPr lang="ru-RU" sz="2100" b="1" dirty="0">
                <a:solidFill>
                  <a:srgbClr val="00FF00"/>
                </a:solidFill>
                <a:latin typeface="Сygre"/>
                <a:cs typeface="ZWAdobeF" pitchFamily="2" charset="0"/>
              </a:rPr>
              <a:t>0,0 Смерть тела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5580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-217713" y="217508"/>
            <a:ext cx="12409714" cy="143431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      </a:t>
            </a: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Говорить просто — это навык, а не талант!</a:t>
            </a:r>
          </a:p>
          <a:p>
            <a:pPr>
              <a:lnSpc>
                <a:spcPts val="2200"/>
              </a:lnSpc>
            </a:pP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Aqum two Classic" panose="00000800000000000000" pitchFamily="2" charset="0"/>
            </a:endParaRPr>
          </a:p>
          <a:p>
            <a:pPr>
              <a:lnSpc>
                <a:spcPts val="2200"/>
              </a:lnSpc>
            </a:pP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Aqum two Classic" panose="00000800000000000000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551543" y="1651819"/>
            <a:ext cx="6691085" cy="458090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742950" lvl="1" indent="-742950">
              <a:buAutoNum type="arabicPeriod"/>
            </a:pPr>
            <a:r>
              <a:rPr lang="ru-RU" sz="3600" dirty="0">
                <a:latin typeface="Cygre" charset="-52"/>
              </a:rPr>
              <a:t>«Сложно» — это привычка, но привычка неправильная!</a:t>
            </a:r>
          </a:p>
          <a:p>
            <a:pPr marL="742950" lvl="1" indent="-742950">
              <a:buAutoNum type="arabicPeriod"/>
            </a:pPr>
            <a:r>
              <a:rPr lang="ru-RU" sz="3600" dirty="0">
                <a:latin typeface="Cygre" charset="-52"/>
              </a:rPr>
              <a:t>Аудитория всегда обесценит спикера, если она не понимает сказанного.</a:t>
            </a:r>
          </a:p>
          <a:p>
            <a:pPr marL="742950" lvl="1" indent="-742950">
              <a:buAutoNum type="arabicPeriod"/>
            </a:pPr>
            <a:r>
              <a:rPr lang="ru-RU" sz="3600" dirty="0">
                <a:latin typeface="Cygre" charset="-52"/>
              </a:rPr>
              <a:t>Сложная речь вызывает напряжение связок.</a:t>
            </a:r>
          </a:p>
          <a:p>
            <a:pPr marL="742950" lvl="1" indent="-742950">
              <a:buAutoNum type="arabicPeriod"/>
            </a:pPr>
            <a:endParaRPr lang="ru-RU" sz="3600" dirty="0">
              <a:latin typeface="Cygre" charset="-52"/>
            </a:endParaRPr>
          </a:p>
          <a:p>
            <a:pPr marL="0" lvl="1"/>
            <a:r>
              <a:rPr lang="ru-RU" sz="3600" dirty="0">
                <a:latin typeface="Cygre" charset="-52"/>
              </a:rPr>
              <a:t>Почему нас не понимают - дело в том, как мы объясняем:</a:t>
            </a:r>
          </a:p>
          <a:p>
            <a:pPr marL="0" lvl="1"/>
            <a:endParaRPr lang="ru-RU" sz="3600" dirty="0">
              <a:latin typeface="Cygre" charset="-52"/>
            </a:endParaRPr>
          </a:p>
          <a:p>
            <a:pPr marL="0" lvl="1"/>
            <a:r>
              <a:rPr lang="ru-RU" sz="3600" dirty="0">
                <a:latin typeface="Cygre" charset="-52"/>
              </a:rPr>
              <a:t>- сложные слова</a:t>
            </a:r>
          </a:p>
          <a:p>
            <a:pPr marL="0" lvl="1"/>
            <a:r>
              <a:rPr lang="ru-RU" sz="3600" dirty="0">
                <a:latin typeface="Cygre" charset="-52"/>
              </a:rPr>
              <a:t>- много деталей («7+-2»)</a:t>
            </a:r>
          </a:p>
          <a:p>
            <a:pPr marL="0" lvl="1"/>
            <a:r>
              <a:rPr lang="ru-RU" sz="3600" dirty="0">
                <a:latin typeface="Cygre" charset="-52"/>
              </a:rPr>
              <a:t>- нет структуры</a:t>
            </a:r>
          </a:p>
          <a:p>
            <a:endParaRPr lang="en-US" sz="2800" dirty="0">
              <a:latin typeface="Cygre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8294137-CC99-46D7-8D26-77B70C918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709" y="1313543"/>
            <a:ext cx="3199289" cy="4919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89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4"/>
            <a:ext cx="10515600" cy="3179258"/>
          </a:xfrm>
          <a:ln>
            <a:noFill/>
          </a:ln>
        </p:spPr>
        <p:txBody>
          <a:bodyPr>
            <a:noAutofit/>
          </a:bodyPr>
          <a:lstStyle/>
          <a:p>
            <a:pPr algn="ctr"/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Чтобы упростить сложное:</a:t>
            </a: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endParaRPr lang="ru-RU" sz="4800" b="1" dirty="0">
              <a:solidFill>
                <a:schemeClr val="bg1"/>
              </a:solidFill>
              <a:latin typeface="Aqum two Classic" panose="020B06040202020202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467430"/>
            <a:ext cx="10515600" cy="4036610"/>
          </a:xfrm>
        </p:spPr>
        <p:txBody>
          <a:bodyPr>
            <a:normAutofit/>
          </a:bodyPr>
          <a:lstStyle/>
          <a:p>
            <a:pPr marL="571500" indent="-571500" algn="ctr">
              <a:buFontTx/>
              <a:buChar char="-"/>
            </a:pPr>
            <a:r>
              <a:rPr lang="ru-RU" sz="4400" dirty="0">
                <a:solidFill>
                  <a:srgbClr val="00FF00"/>
                </a:solidFill>
                <a:latin typeface="Сygre"/>
              </a:rPr>
              <a:t>уберите канцеляризмы, сложные конструкции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- сократите лишнее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- говорите по шагам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472538" y="4815329"/>
            <a:ext cx="7234225" cy="55308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200" b="1" dirty="0">
              <a:solidFill>
                <a:schemeClr val="bg1">
                  <a:lumMod val="95000"/>
                </a:schemeClr>
              </a:solidFill>
              <a:latin typeface="Aqum two Classic" panose="00000800000000000000" pitchFamily="2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485237" y="5004192"/>
            <a:ext cx="7234225" cy="92914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500" dirty="0">
              <a:solidFill>
                <a:schemeClr val="bg1">
                  <a:lumMod val="95000"/>
                </a:schemeClr>
              </a:solidFill>
              <a:latin typeface="Cygre" panose="02000503000000000000" pitchFamily="2" charset="-52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36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4"/>
            <a:ext cx="10515600" cy="2294934"/>
          </a:xfrm>
          <a:ln>
            <a:noFill/>
          </a:ln>
        </p:spPr>
        <p:txBody>
          <a:bodyPr>
            <a:noAutofit/>
          </a:bodyPr>
          <a:lstStyle/>
          <a:p>
            <a:pPr algn="ctr"/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ПРАКТИКА «Канцеляризмы»:</a:t>
            </a: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endParaRPr lang="ru-RU" sz="4800" b="1" dirty="0">
              <a:solidFill>
                <a:schemeClr val="bg1"/>
              </a:solidFill>
              <a:latin typeface="Aqum two Classic" panose="020B06040202020202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449453"/>
            <a:ext cx="10515600" cy="5054587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Пример</a:t>
            </a:r>
            <a:r>
              <a:rPr lang="ru-RU" sz="4400" b="1" dirty="0">
                <a:solidFill>
                  <a:srgbClr val="00FF00"/>
                </a:solidFill>
                <a:latin typeface="Сygre"/>
              </a:rPr>
              <a:t>: В целях оптимизации процесса взаимодействия между сотрудниками, использовать проектные методы управления </a:t>
            </a:r>
          </a:p>
          <a:p>
            <a:pPr algn="ctr"/>
            <a:endParaRPr lang="ru-RU" sz="4400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 Сложно: «В целях повышения эффективности функционирования...»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Просто: «Чтобы работать эффективнее...» </a:t>
            </a:r>
          </a:p>
          <a:p>
            <a:pPr algn="ctr"/>
            <a:endParaRPr lang="ru-RU" sz="4400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Сложно: «Во избежание возникновения конфликтных ситуаций...»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Просто: «Чтобы избежать конфликтов...» </a:t>
            </a:r>
          </a:p>
          <a:p>
            <a:pPr algn="ctr"/>
            <a:endParaRPr lang="ru-RU" sz="4400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Сложно: «...произведение оценки результатов деятельности сотрудников...»</a:t>
            </a:r>
          </a:p>
          <a:p>
            <a:pPr algn="ctr"/>
            <a:endParaRPr lang="ru-RU" sz="4400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Сложно: «...в целях предотвращения возникновения случаев нарушений правил...»</a:t>
            </a:r>
          </a:p>
          <a:p>
            <a:pPr algn="ctr"/>
            <a:endParaRPr lang="ru-RU" sz="4400" dirty="0">
              <a:solidFill>
                <a:srgbClr val="00FF00"/>
              </a:solidFill>
              <a:latin typeface="Сygre"/>
            </a:endParaRPr>
          </a:p>
          <a:p>
            <a:pPr algn="ctr"/>
            <a:endParaRPr lang="ru-RU" sz="4400" dirty="0">
              <a:solidFill>
                <a:srgbClr val="00FF00"/>
              </a:solidFill>
              <a:latin typeface="Сygre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066138" y="4727650"/>
            <a:ext cx="7234225" cy="55308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200" b="1" dirty="0">
              <a:solidFill>
                <a:schemeClr val="bg1">
                  <a:lumMod val="95000"/>
                </a:schemeClr>
              </a:solidFill>
              <a:latin typeface="Aqum two Classic" panose="00000800000000000000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9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4"/>
            <a:ext cx="10515600" cy="2294934"/>
          </a:xfrm>
          <a:ln>
            <a:noFill/>
          </a:ln>
        </p:spPr>
        <p:txBody>
          <a:bodyPr>
            <a:noAutofit/>
          </a:bodyPr>
          <a:lstStyle/>
          <a:p>
            <a:pPr algn="ctr"/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практика «Убрать лишнее»:</a:t>
            </a: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endParaRPr lang="ru-RU" sz="4800" b="1" dirty="0">
              <a:solidFill>
                <a:schemeClr val="bg1"/>
              </a:solidFill>
              <a:latin typeface="Aqum two Classic" panose="020B06040202020202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233715"/>
            <a:ext cx="10515600" cy="527032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 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Сложный вариант: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«В целях оптимизации процесса взаимодействия между сотрудниками фондового отдела и читального зала, необходимо осуществлять поэтапную ротацию сегментов книговыдачи»</a:t>
            </a:r>
          </a:p>
          <a:p>
            <a:pPr algn="ctr"/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Плохой «упрощённый» вариант: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«Чтобы минимизировать </a:t>
            </a:r>
            <a:r>
              <a:rPr lang="ru-RU" sz="4400" dirty="0" err="1">
                <a:solidFill>
                  <a:srgbClr val="00FF00"/>
                </a:solidFill>
                <a:latin typeface="Сygre"/>
              </a:rPr>
              <a:t>временны́е</a:t>
            </a:r>
            <a:r>
              <a:rPr lang="ru-RU" sz="4400" dirty="0">
                <a:solidFill>
                  <a:srgbClr val="00FF00"/>
                </a:solidFill>
                <a:latin typeface="Сygre"/>
              </a:rPr>
              <a:t> издержки, фондовый отдел 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и читальный зал </a:t>
            </a:r>
            <a:r>
              <a:rPr lang="ru-RU" sz="4400" dirty="0" err="1">
                <a:solidFill>
                  <a:srgbClr val="00FF00"/>
                </a:solidFill>
                <a:latin typeface="Сygre"/>
              </a:rPr>
              <a:t>альтернируют</a:t>
            </a:r>
            <a:r>
              <a:rPr lang="ru-RU" sz="4400" dirty="0">
                <a:solidFill>
                  <a:srgbClr val="00FF00"/>
                </a:solidFill>
                <a:latin typeface="Сygre"/>
              </a:rPr>
              <a:t> выдачу изданий»</a:t>
            </a:r>
          </a:p>
          <a:p>
            <a:pPr algn="ctr"/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Хороший вариант: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«Чтобы ускорить работу, фонд и читальный зал будут по очереди выдавать книги по разным темам»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29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4"/>
            <a:ext cx="10515600" cy="2168947"/>
          </a:xfrm>
          <a:ln>
            <a:noFill/>
          </a:ln>
        </p:spPr>
        <p:txBody>
          <a:bodyPr>
            <a:noAutofit/>
          </a:bodyPr>
          <a:lstStyle/>
          <a:p>
            <a:pPr algn="ctr"/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сложное по шагам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770743"/>
            <a:ext cx="10515600" cy="4207472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32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8600" b="1" dirty="0">
                <a:solidFill>
                  <a:srgbClr val="00FF00"/>
                </a:solidFill>
                <a:latin typeface="Сygre"/>
              </a:rPr>
              <a:t>Если не разбить на шаги - человек теряется. Шаги – это  ощущение контроля</a:t>
            </a:r>
          </a:p>
          <a:p>
            <a:pPr algn="ctr"/>
            <a:endParaRPr lang="ru-RU" sz="86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8600" b="1" dirty="0">
                <a:solidFill>
                  <a:srgbClr val="00FF00"/>
                </a:solidFill>
                <a:latin typeface="Сygre"/>
              </a:rPr>
              <a:t>Плохой пример:</a:t>
            </a:r>
          </a:p>
          <a:p>
            <a:pPr algn="ctr"/>
            <a:r>
              <a:rPr lang="ru-RU" sz="8600" dirty="0">
                <a:solidFill>
                  <a:srgbClr val="00FF00"/>
                </a:solidFill>
                <a:latin typeface="Сygre"/>
              </a:rPr>
              <a:t>Нужно подготовить отчёт с учётом изменений и согласовать…</a:t>
            </a:r>
          </a:p>
          <a:p>
            <a:pPr algn="ctr"/>
            <a:endParaRPr lang="ru-RU" sz="86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8600" b="1" dirty="0">
                <a:solidFill>
                  <a:srgbClr val="00FF00"/>
                </a:solidFill>
                <a:latin typeface="Сygre"/>
              </a:rPr>
              <a:t>Хороший:</a:t>
            </a:r>
          </a:p>
          <a:p>
            <a:pPr algn="ctr"/>
            <a:r>
              <a:rPr lang="ru-RU" sz="8600" dirty="0">
                <a:solidFill>
                  <a:srgbClr val="00FF00"/>
                </a:solidFill>
                <a:latin typeface="Сygre"/>
              </a:rPr>
              <a:t>Нужно подготовить отчёт с учётом изменений и согласовать: соберите данные, проверьте их, отправьте</a:t>
            </a:r>
          </a:p>
          <a:p>
            <a:pPr algn="ctr"/>
            <a:endParaRPr lang="ru-RU" sz="8600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8600" b="1" dirty="0">
                <a:solidFill>
                  <a:srgbClr val="00FF00"/>
                </a:solidFill>
                <a:latin typeface="Сygre"/>
              </a:rPr>
              <a:t>И у человека появляется картина, не хаос , а система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2124195" y="4837919"/>
            <a:ext cx="7234225" cy="55308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200" b="1" dirty="0">
              <a:solidFill>
                <a:schemeClr val="bg1">
                  <a:lumMod val="95000"/>
                </a:schemeClr>
              </a:solidFill>
              <a:latin typeface="Aqum two Classic" panose="00000800000000000000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951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4"/>
            <a:ext cx="10515600" cy="2294934"/>
          </a:xfrm>
          <a:ln>
            <a:noFill/>
          </a:ln>
        </p:spPr>
        <p:txBody>
          <a:bodyPr>
            <a:noAutofit/>
          </a:bodyPr>
          <a:lstStyle/>
          <a:p>
            <a:pPr algn="ctr"/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практика «по шагам»:</a:t>
            </a: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endParaRPr lang="ru-RU" sz="4800" b="1" dirty="0">
              <a:solidFill>
                <a:schemeClr val="bg1"/>
              </a:solidFill>
              <a:latin typeface="Aqum two Classic" panose="020B06040202020202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49943"/>
            <a:ext cx="10515600" cy="605409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 </a:t>
            </a:r>
          </a:p>
          <a:p>
            <a:pPr algn="ctr"/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Возьмите любой процесс из вашей работы и дайте его как задание, разложив при этом  на 3 шага</a:t>
            </a:r>
          </a:p>
          <a:p>
            <a:pPr algn="ctr"/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Задания: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Вам нужно написать памятку </a:t>
            </a:r>
            <a:r>
              <a:rPr lang="ru-RU" sz="4400" b="1">
                <a:solidFill>
                  <a:srgbClr val="00FF00"/>
                </a:solidFill>
                <a:latin typeface="Сygre"/>
              </a:rPr>
              <a:t>для посетителя</a:t>
            </a:r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Написать пост о библиотеке в ТЛГ-канал</a:t>
            </a:r>
          </a:p>
          <a:p>
            <a:pPr algn="ctr"/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endParaRPr lang="ru-RU" sz="4400" dirty="0">
              <a:solidFill>
                <a:srgbClr val="00FF00"/>
              </a:solidFill>
              <a:latin typeface="Сygre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94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-398204"/>
            <a:ext cx="10515600" cy="2294934"/>
          </a:xfrm>
          <a:ln>
            <a:noFill/>
          </a:ln>
        </p:spPr>
        <p:txBody>
          <a:bodyPr>
            <a:noAutofit/>
          </a:bodyPr>
          <a:lstStyle/>
          <a:p>
            <a:pPr algn="ctr"/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практика «структура»:</a:t>
            </a:r>
            <a:b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</a:br>
            <a:endParaRPr lang="ru-RU" sz="4800" b="1" dirty="0">
              <a:solidFill>
                <a:schemeClr val="bg1"/>
              </a:solidFill>
              <a:latin typeface="Aqum two Classic" panose="020B06040202020202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853035"/>
            <a:ext cx="10515600" cy="5651006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 </a:t>
            </a:r>
          </a:p>
          <a:p>
            <a:pPr algn="ctr"/>
            <a:endParaRPr lang="ru-RU" sz="4400" b="1" dirty="0">
              <a:solidFill>
                <a:srgbClr val="00FF00"/>
              </a:solidFill>
              <a:latin typeface="Сygre"/>
            </a:endParaRP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1. «Во-первых, во-вторых, в-третьих»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Пример: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Нам нужно сделать три шага: во-первых — собрать данные, во-вторых — проверить, в-третьих — отправить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2. «Проблема - решение»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Пример: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Сейчас отчёты согласовываются долго. Решение - вводим единый шаблон и срок ответа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3. «Было - стало - будет»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Пример: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Раньше мы тратили 3 дня на отчёт. Сейчас - один день. Дальше можем выйти на несколько часов.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4. «Начало - суть - вывод»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Пример: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Буду короток: сейчас происходит… -  важно, что… - что будет делать….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5. «Вступление - основная часть – финал»</a:t>
            </a:r>
          </a:p>
          <a:p>
            <a:pPr algn="ctr"/>
            <a:r>
              <a:rPr lang="ru-RU" sz="4400" b="1" dirty="0">
                <a:solidFill>
                  <a:srgbClr val="00FF00"/>
                </a:solidFill>
                <a:latin typeface="Сygre"/>
              </a:rPr>
              <a:t>Пример:</a:t>
            </a:r>
          </a:p>
          <a:p>
            <a:pPr algn="ctr"/>
            <a:r>
              <a:rPr lang="ru-RU" sz="4400" dirty="0">
                <a:solidFill>
                  <a:srgbClr val="00FF00"/>
                </a:solidFill>
                <a:latin typeface="Сygre"/>
              </a:rPr>
              <a:t>В начале… - суть – в завершении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077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575187" y="423985"/>
            <a:ext cx="11616813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МЕТОДЫ ДОНЕСЕНИЯ ИНФОРМАЦИИ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Aqum two Classic" panose="00000800000000000000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0" y="1651819"/>
            <a:ext cx="10515600" cy="3480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endParaRPr lang="ru-RU" sz="2800" dirty="0">
              <a:latin typeface="Cygre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7130" y="1161143"/>
            <a:ext cx="629887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>
              <a:latin typeface="Cygre" charset="-52"/>
            </a:endParaRPr>
          </a:p>
          <a:p>
            <a:r>
              <a:rPr lang="ru-RU" sz="2400" dirty="0">
                <a:latin typeface="Cygre" charset="-52"/>
              </a:rPr>
              <a:t>АНАЛОГИИ:</a:t>
            </a:r>
          </a:p>
          <a:p>
            <a:endParaRPr lang="ru-RU" sz="2400" dirty="0">
              <a:latin typeface="Cygre" charset="-52"/>
            </a:endParaRPr>
          </a:p>
          <a:p>
            <a:r>
              <a:rPr lang="ru-RU" sz="2400" dirty="0">
                <a:latin typeface="Cygre" charset="-52"/>
              </a:rPr>
              <a:t>Сложное через знакомое - любая сложная тема становится понятной, если сравнить её с чем-то из жизни</a:t>
            </a:r>
          </a:p>
          <a:p>
            <a:endParaRPr lang="ru-RU" sz="2400" dirty="0">
              <a:latin typeface="Cygre" charset="-52"/>
            </a:endParaRPr>
          </a:p>
          <a:p>
            <a:r>
              <a:rPr lang="ru-RU" sz="2400" dirty="0">
                <a:latin typeface="Cygre" charset="-52"/>
              </a:rPr>
              <a:t>Например:</a:t>
            </a:r>
          </a:p>
          <a:p>
            <a:r>
              <a:rPr lang="ru-RU" sz="2400" dirty="0">
                <a:latin typeface="Cygre" charset="-52"/>
              </a:rPr>
              <a:t>компьютер = библиотека</a:t>
            </a:r>
          </a:p>
          <a:p>
            <a:endParaRPr lang="ru-RU" sz="2400" dirty="0">
              <a:latin typeface="Cygre" charset="-52"/>
            </a:endParaRPr>
          </a:p>
          <a:p>
            <a:r>
              <a:rPr lang="ru-RU" sz="2400" dirty="0">
                <a:latin typeface="Cygre" charset="-52"/>
              </a:rPr>
              <a:t>Мозг цепляется за знакомое</a:t>
            </a:r>
            <a:endParaRPr lang="ru-RU" sz="1600" dirty="0">
              <a:latin typeface="Cygre" charset="-52"/>
            </a:endParaRPr>
          </a:p>
          <a:p>
            <a:endParaRPr lang="ru-RU" dirty="0">
              <a:latin typeface="Cygre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9907E84-A830-46B8-8234-659112491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686" y="1013580"/>
            <a:ext cx="4383314" cy="584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895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281353" y="217508"/>
            <a:ext cx="11910647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Одна мысль: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0" y="1651819"/>
            <a:ext cx="10515600" cy="3480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endParaRPr lang="ru-RU" sz="2800" dirty="0">
              <a:latin typeface="Cygre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948" y="1415845"/>
            <a:ext cx="62036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1 мысль равно 1 предложение, тут поможет речевой принцип дыхания, когда вы перестраиваете речь из принципа «1 мысль – 1 выдох»</a:t>
            </a:r>
          </a:p>
          <a:p>
            <a:endParaRPr lang="ru-RU" sz="2800" dirty="0">
              <a:latin typeface="Cygre" panose="020B0604020202020204" charset="-52"/>
              <a:cs typeface="ZWAdobeF" pitchFamily="2" charset="0"/>
            </a:endParaRPr>
          </a:p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Как только появляется вторая мысль - внимание теряется</a:t>
            </a:r>
          </a:p>
          <a:p>
            <a:endParaRPr lang="ru-RU" sz="2800" dirty="0">
              <a:latin typeface="Cygre" panose="020B0604020202020204" charset="-52"/>
              <a:cs typeface="ZWAdobeF" pitchFamily="2" charset="0"/>
            </a:endParaRPr>
          </a:p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Простая речь - это короткая речь</a:t>
            </a:r>
            <a:endParaRPr lang="ru-RU" sz="2800" dirty="0">
              <a:latin typeface="Cygre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8B6E2F9-0CDF-477E-857F-13F49DA453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5871" y="1011429"/>
            <a:ext cx="4383404" cy="584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89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576320" y="261753"/>
            <a:ext cx="11910647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Убрать лишнее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0" y="1651819"/>
            <a:ext cx="10515600" cy="3480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endParaRPr lang="ru-RU" sz="2800" dirty="0">
              <a:latin typeface="Cygre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0942" y="1548582"/>
            <a:ext cx="650403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Cygre" panose="020B0604020202020204" charset="-52"/>
              </a:rPr>
              <a:t>Не всё, что вы знаете,</a:t>
            </a:r>
          </a:p>
          <a:p>
            <a:r>
              <a:rPr lang="ru-RU" sz="3200" dirty="0">
                <a:latin typeface="Cygre" panose="020B0604020202020204" charset="-52"/>
              </a:rPr>
              <a:t>нужно говорить</a:t>
            </a:r>
          </a:p>
          <a:p>
            <a:endParaRPr lang="ru-RU" sz="3200" dirty="0">
              <a:latin typeface="Cygre" panose="020B0604020202020204" charset="-52"/>
            </a:endParaRPr>
          </a:p>
          <a:p>
            <a:r>
              <a:rPr lang="ru-RU" sz="3200" dirty="0">
                <a:latin typeface="Cygre" panose="020B0604020202020204" charset="-52"/>
              </a:rPr>
              <a:t>Сильный эксперт - не тот, кто всё рассказал</a:t>
            </a:r>
          </a:p>
          <a:p>
            <a:endParaRPr lang="ru-RU" sz="3200" dirty="0">
              <a:latin typeface="Cygre" panose="020B0604020202020204" charset="-52"/>
            </a:endParaRPr>
          </a:p>
          <a:p>
            <a:r>
              <a:rPr lang="ru-RU" sz="3200" dirty="0">
                <a:latin typeface="Cygre" panose="020B0604020202020204" charset="-52"/>
              </a:rPr>
              <a:t>А тот, кто оставил главное</a:t>
            </a:r>
          </a:p>
          <a:p>
            <a:r>
              <a:rPr lang="ru-RU" sz="3200" dirty="0">
                <a:latin typeface="Cygre" panose="020B0604020202020204" charset="-52"/>
              </a:rPr>
              <a:t>и легкую недосказанность</a:t>
            </a:r>
            <a:endParaRPr lang="ru-RU" dirty="0">
              <a:latin typeface="Cygre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F058ED-482B-4108-90F2-238E26B521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596" y="1011429"/>
            <a:ext cx="4383404" cy="584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89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575187" y="423985"/>
            <a:ext cx="11616813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ПОВТОРЕНИЕ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Aqum two Classic" panose="00000800000000000000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0" y="1651819"/>
            <a:ext cx="10515600" cy="3480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endParaRPr lang="ru-RU" sz="2800" dirty="0">
              <a:latin typeface="Cygre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7130" y="1161143"/>
            <a:ext cx="629887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>
              <a:latin typeface="Cygre" charset="-52"/>
            </a:endParaRPr>
          </a:p>
          <a:p>
            <a:r>
              <a:rPr lang="ru-RU" sz="2400" dirty="0">
                <a:latin typeface="Cygre" charset="-52"/>
              </a:rPr>
              <a:t>Повторение равно понимание</a:t>
            </a:r>
          </a:p>
          <a:p>
            <a:endParaRPr lang="ru-RU" sz="2400" dirty="0">
              <a:latin typeface="Cygre" charset="-52"/>
            </a:endParaRPr>
          </a:p>
          <a:p>
            <a:r>
              <a:rPr lang="ru-RU" sz="2400" dirty="0">
                <a:latin typeface="Cygre" charset="-52"/>
              </a:rPr>
              <a:t>Не бойтесь повторять – слушатель не обязан запоминать, это задача эксперта, чтобы аудитория запомнила главные тезисы и основные мысли</a:t>
            </a:r>
          </a:p>
          <a:p>
            <a:endParaRPr lang="ru-RU" sz="2400" dirty="0">
              <a:latin typeface="Cygre" charset="-52"/>
            </a:endParaRPr>
          </a:p>
          <a:p>
            <a:r>
              <a:rPr lang="ru-RU" sz="2400" dirty="0">
                <a:latin typeface="Cygre" charset="-52"/>
              </a:rPr>
              <a:t>Это не делает вас скучным, это делает вашу речь понятной, а коммуникацию эффективной</a:t>
            </a:r>
            <a:endParaRPr lang="ru-RU" dirty="0">
              <a:latin typeface="Cygre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44347BE-3826-4C3A-8F27-C70AFD9D8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596" y="1076993"/>
            <a:ext cx="4383404" cy="584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771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281353" y="217508"/>
            <a:ext cx="11910647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Обратная связь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0" y="1651819"/>
            <a:ext cx="10515600" cy="3480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endParaRPr lang="ru-RU" sz="2800" dirty="0">
              <a:latin typeface="Cygre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948" y="1415845"/>
            <a:ext cx="620368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Проверяйте: вас поняли?</a:t>
            </a:r>
          </a:p>
          <a:p>
            <a:endParaRPr lang="ru-RU" sz="2800" dirty="0">
              <a:latin typeface="Cygre" panose="020B0604020202020204" charset="-52"/>
              <a:cs typeface="ZWAdobeF" pitchFamily="2" charset="0"/>
            </a:endParaRPr>
          </a:p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- «Я понятно объяснила?»</a:t>
            </a:r>
          </a:p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- «Что запомнили?»</a:t>
            </a:r>
          </a:p>
          <a:p>
            <a:endParaRPr lang="ru-RU" sz="2800" dirty="0">
              <a:latin typeface="Cygre" panose="020B0604020202020204" charset="-52"/>
              <a:cs typeface="ZWAdobeF" pitchFamily="2" charset="0"/>
            </a:endParaRPr>
          </a:p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Коммуникация - это диалог</a:t>
            </a:r>
          </a:p>
          <a:p>
            <a:endParaRPr lang="ru-RU" sz="2800" dirty="0">
              <a:latin typeface="Cygre" panose="020B0604020202020204" charset="-52"/>
              <a:cs typeface="ZWAdobeF" pitchFamily="2" charset="0"/>
            </a:endParaRPr>
          </a:p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Если вы не проверили -</a:t>
            </a:r>
          </a:p>
          <a:p>
            <a:r>
              <a:rPr lang="ru-RU" sz="2800" dirty="0">
                <a:latin typeface="Cygre" panose="020B0604020202020204" charset="-52"/>
                <a:cs typeface="ZWAdobeF" pitchFamily="2" charset="0"/>
              </a:rPr>
              <a:t>вы не знаете, поняли ли вас</a:t>
            </a:r>
            <a:endParaRPr lang="ru-RU" sz="2800" dirty="0">
              <a:latin typeface="Cygre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C3A409B-E269-427C-B532-8959E9384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616" y="1065272"/>
            <a:ext cx="4383404" cy="584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708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576320" y="261753"/>
            <a:ext cx="11910647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qum two Classic" panose="00000800000000000000" pitchFamily="2" charset="0"/>
              </a:rPr>
              <a:t>Обнуление эксперта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5" name="Текст 2"/>
          <p:cNvSpPr txBox="1">
            <a:spLocks/>
          </p:cNvSpPr>
          <p:nvPr/>
        </p:nvSpPr>
        <p:spPr>
          <a:xfrm>
            <a:off x="831850" y="1651819"/>
            <a:ext cx="10515600" cy="3480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endParaRPr lang="ru-RU" sz="2800" dirty="0">
              <a:latin typeface="Cygre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0942" y="1548582"/>
            <a:ext cx="650403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>
                <a:latin typeface="Cygre" panose="020B0604020202020204" charset="-52"/>
              </a:rPr>
              <a:t>Объясняйте как будто с нуля</a:t>
            </a:r>
          </a:p>
          <a:p>
            <a:endParaRPr lang="ru-RU" sz="2600" dirty="0">
              <a:latin typeface="Cygre" panose="020B0604020202020204" charset="-52"/>
            </a:endParaRPr>
          </a:p>
          <a:p>
            <a:r>
              <a:rPr lang="ru-RU" sz="2600" dirty="0">
                <a:latin typeface="Cygre" panose="020B0604020202020204" charset="-52"/>
              </a:rPr>
              <a:t>Представьте, что перед вами человек, который вообще не в теме</a:t>
            </a:r>
          </a:p>
          <a:p>
            <a:endParaRPr lang="ru-RU" sz="2600" dirty="0">
              <a:latin typeface="Cygre" panose="020B0604020202020204" charset="-52"/>
            </a:endParaRPr>
          </a:p>
          <a:p>
            <a:r>
              <a:rPr lang="ru-RU" sz="2600" dirty="0">
                <a:latin typeface="Cygre" panose="020B0604020202020204" charset="-52"/>
              </a:rPr>
              <a:t>И объясните так, как хотели бы,</a:t>
            </a:r>
          </a:p>
          <a:p>
            <a:r>
              <a:rPr lang="ru-RU" sz="2600" dirty="0">
                <a:latin typeface="Cygre" panose="020B0604020202020204" charset="-52"/>
              </a:rPr>
              <a:t>чтобы объяснили вам новую для вас тему</a:t>
            </a:r>
          </a:p>
          <a:p>
            <a:endParaRPr lang="ru-RU" sz="2600" dirty="0">
              <a:latin typeface="Cygre" panose="020B0604020202020204" charset="-52"/>
            </a:endParaRPr>
          </a:p>
          <a:p>
            <a:r>
              <a:rPr lang="ru-RU" sz="2600" dirty="0">
                <a:latin typeface="Cygre" panose="020B0604020202020204" charset="-52"/>
              </a:rPr>
              <a:t>Ипотека:</a:t>
            </a:r>
          </a:p>
          <a:p>
            <a:r>
              <a:rPr lang="ru-RU" sz="2600" dirty="0">
                <a:latin typeface="Cygre" panose="020B0604020202020204" charset="-52"/>
              </a:rPr>
              <a:t> «Банк помогает купить жильё, вы платите частями»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2D55419-AC0F-4E10-8FC1-BCD0FEF1D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091" y="1011429"/>
            <a:ext cx="4383404" cy="584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218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968" y="-398204"/>
            <a:ext cx="11052482" cy="1828799"/>
          </a:xfrm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Aqum two Classic" panose="020B0604020202020204" charset="0"/>
              </a:rPr>
              <a:t>Эффективная коммуникация: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683657"/>
            <a:ext cx="6352721" cy="517434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ru-RU" b="1" dirty="0">
              <a:solidFill>
                <a:srgbClr val="00FF00"/>
              </a:solidFill>
              <a:latin typeface="Сygre"/>
            </a:endParaRPr>
          </a:p>
          <a:p>
            <a:r>
              <a:rPr lang="ru-RU" b="1" dirty="0">
                <a:solidFill>
                  <a:srgbClr val="00FF00"/>
                </a:solidFill>
                <a:latin typeface="Сygre"/>
              </a:rPr>
              <a:t> 1. Ваше сообщение, информация достигает цели: убедить собеседника, сообщить новость…</a:t>
            </a:r>
          </a:p>
          <a:p>
            <a:r>
              <a:rPr lang="ru-RU" b="1" dirty="0">
                <a:solidFill>
                  <a:srgbClr val="00FF00"/>
                </a:solidFill>
                <a:latin typeface="Сygre"/>
              </a:rPr>
              <a:t>2. Смысл становится очевидным: нет двусмысленности и недопонимания</a:t>
            </a:r>
          </a:p>
          <a:p>
            <a:r>
              <a:rPr lang="ru-RU" b="1" dirty="0">
                <a:solidFill>
                  <a:srgbClr val="00FF00"/>
                </a:solidFill>
                <a:latin typeface="Сygre"/>
              </a:rPr>
              <a:t>3. Вы получаете ожидаемую, желаемую  реакция на информацию </a:t>
            </a:r>
          </a:p>
          <a:p>
            <a:pPr>
              <a:buFont typeface="Arial" pitchFamily="34" charset="0"/>
              <a:buChar char="•"/>
            </a:pPr>
            <a:endParaRPr lang="ru-RU" b="1" dirty="0">
              <a:solidFill>
                <a:srgbClr val="00FF00"/>
              </a:solidFill>
              <a:latin typeface="Сygre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8139DA7-3416-437A-A903-B4211FA1FD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7188" y="1449453"/>
            <a:ext cx="3782962" cy="504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362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819" y="217508"/>
            <a:ext cx="653008" cy="653008"/>
          </a:xfrm>
          <a:prstGeom prst="rect">
            <a:avLst/>
          </a:prstGeom>
        </p:spPr>
      </p:pic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7A687AD-D8A4-4B9F-A897-596EFDC09092}"/>
              </a:ext>
            </a:extLst>
          </p:cNvPr>
          <p:cNvSpPr txBox="1">
            <a:spLocks/>
          </p:cNvSpPr>
          <p:nvPr/>
        </p:nvSpPr>
        <p:spPr>
          <a:xfrm>
            <a:off x="281353" y="217508"/>
            <a:ext cx="11910647" cy="63552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Aqum two Classic" panose="00000800000000000000" pitchFamily="2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538467" y="1550546"/>
            <a:ext cx="4929640" cy="4675415"/>
          </a:xfrm>
          <a:prstGeom prst="roundRect">
            <a:avLst>
              <a:gd name="adj" fmla="val 715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183846" y="1881316"/>
            <a:ext cx="3638883" cy="3451223"/>
          </a:xfrm>
          <a:prstGeom prst="roundRect">
            <a:avLst>
              <a:gd name="adj" fmla="val 7660"/>
            </a:avLst>
          </a:prstGeom>
          <a:solidFill>
            <a:srgbClr val="050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4189037" y="5663309"/>
            <a:ext cx="3628500" cy="32701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>
                <a:latin typeface="Aqum" panose="02000500000000000000" pitchFamily="2" charset="0"/>
              </a:rPr>
              <a:t>ваша обратная связь</a:t>
            </a:r>
            <a:endParaRPr lang="ru-RU" sz="1200" b="1" dirty="0">
              <a:solidFill>
                <a:schemeClr val="bg1">
                  <a:lumMod val="95000"/>
                </a:schemeClr>
              </a:solidFill>
              <a:latin typeface="Aqum" panose="02000500000000000000" pitchFamily="2" charset="0"/>
            </a:endParaRPr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 txBox="1">
            <a:spLocks/>
          </p:cNvSpPr>
          <p:nvPr/>
        </p:nvSpPr>
        <p:spPr>
          <a:xfrm>
            <a:off x="4189037" y="3724746"/>
            <a:ext cx="3628500" cy="32701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>
                <a:solidFill>
                  <a:schemeClr val="bg1">
                    <a:lumMod val="95000"/>
                  </a:schemeClr>
                </a:solidFill>
                <a:latin typeface="Aqum" panose="02000500000000000000" pitchFamily="2" charset="0"/>
              </a:rPr>
              <a:t>qr-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Aqum" panose="02000500000000000000" pitchFamily="2" charset="0"/>
              </a:rPr>
              <a:t>КОД</a:t>
            </a:r>
            <a:endParaRPr lang="ru-RU" sz="2000" b="1" dirty="0">
              <a:solidFill>
                <a:schemeClr val="bg1">
                  <a:lumMod val="95000"/>
                </a:schemeClr>
              </a:solidFill>
              <a:latin typeface="Aqum" panose="02000500000000000000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D240B76-29B3-4763-B3FD-E853B2A6B2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1185" y="1704825"/>
            <a:ext cx="3804203" cy="380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321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D5A22-79F2-4187-A7E5-D744B9D24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93487"/>
            <a:ext cx="10515600" cy="654821"/>
          </a:xfrm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4800" dirty="0">
                <a:solidFill>
                  <a:srgbClr val="15E585"/>
                </a:solidFill>
                <a:latin typeface="Aqum" panose="02000500000000000000" pitchFamily="2" charset="0"/>
              </a:rPr>
              <a:t>спасибо</a:t>
            </a:r>
            <a:endParaRPr lang="ru-RU" sz="4800" b="1" dirty="0">
              <a:solidFill>
                <a:srgbClr val="15E585"/>
              </a:solidFill>
              <a:latin typeface="Aqum" panose="02000500000000000000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006" y="198214"/>
            <a:ext cx="654821" cy="65482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463710-3B8D-4CC1-9339-5A34B7FBD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3601" y="1358175"/>
            <a:ext cx="3320735" cy="473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1054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6620</TotalTime>
  <Words>1020</Words>
  <Application>Microsoft Office PowerPoint</Application>
  <PresentationFormat>Широкоэкранный</PresentationFormat>
  <Paragraphs>201</Paragraphs>
  <Slides>23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Aqum two Classic</vt:lpstr>
      <vt:lpstr>Calibri</vt:lpstr>
      <vt:lpstr>Сygre</vt:lpstr>
      <vt:lpstr>Cygre</vt:lpstr>
      <vt:lpstr>Arial</vt:lpstr>
      <vt:lpstr>Aqum</vt:lpstr>
      <vt:lpstr>ZWAdobeF</vt:lpstr>
      <vt:lpstr>Calibri Light</vt:lpstr>
      <vt:lpstr>Тема Office</vt:lpstr>
      <vt:lpstr>Эффективная коммуникация: как говорить просто о сложном  </vt:lpstr>
      <vt:lpstr>Презентация PowerPoint</vt:lpstr>
      <vt:lpstr>01</vt:lpstr>
      <vt:lpstr>Презентация PowerPoint</vt:lpstr>
      <vt:lpstr>Коммуникация и общение:  в чем разница?</vt:lpstr>
      <vt:lpstr>Презентация PowerPoint</vt:lpstr>
      <vt:lpstr>Шкала эмоциональных тонов</vt:lpstr>
      <vt:lpstr>Презентация PowerPoint</vt:lpstr>
      <vt:lpstr>   Чтобы упростить сложное: </vt:lpstr>
      <vt:lpstr>   ПРАКТИКА «Канцеляризмы»: </vt:lpstr>
      <vt:lpstr>   практика «Убрать лишнее»: </vt:lpstr>
      <vt:lpstr>   сложное по шагам</vt:lpstr>
      <vt:lpstr>   практика «по шагам»: </vt:lpstr>
      <vt:lpstr>   практика «структура»: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Эффективная коммуникация:</vt:lpstr>
      <vt:lpstr>Презентация PowerPoint</vt:lpstr>
      <vt:lpstr>спасибо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Арт-дирекция. Текущее состояние</dc:title>
  <dc:creator>Яруллин Айнур Рафкатович</dc:creator>
  <cp:lastModifiedBy>Lenovo</cp:lastModifiedBy>
  <cp:revision>175</cp:revision>
  <cp:lastPrinted>2025-02-12T16:15:50Z</cp:lastPrinted>
  <dcterms:created xsi:type="dcterms:W3CDTF">2025-02-11T13:43:13Z</dcterms:created>
  <dcterms:modified xsi:type="dcterms:W3CDTF">2026-07-22T19:25:41Z</dcterms:modified>
</cp:coreProperties>
</file>